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9"/>
  </p:notesMasterIdLst>
  <p:sldIdLst>
    <p:sldId id="310" r:id="rId2"/>
    <p:sldId id="269" r:id="rId3"/>
    <p:sldId id="270" r:id="rId4"/>
    <p:sldId id="271" r:id="rId5"/>
    <p:sldId id="272" r:id="rId6"/>
    <p:sldId id="273" r:id="rId7"/>
    <p:sldId id="274" r:id="rId8"/>
    <p:sldId id="275" r:id="rId9"/>
    <p:sldId id="276" r:id="rId10"/>
    <p:sldId id="278" r:id="rId11"/>
    <p:sldId id="277" r:id="rId12"/>
    <p:sldId id="279" r:id="rId13"/>
    <p:sldId id="280" r:id="rId14"/>
    <p:sldId id="281" r:id="rId15"/>
    <p:sldId id="309" r:id="rId16"/>
    <p:sldId id="292" r:id="rId17"/>
    <p:sldId id="282" r:id="rId18"/>
    <p:sldId id="283" r:id="rId19"/>
    <p:sldId id="284" r:id="rId20"/>
    <p:sldId id="285"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993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5" autoAdjust="0"/>
    <p:restoredTop sz="69694" autoAdjust="0"/>
  </p:normalViewPr>
  <p:slideViewPr>
    <p:cSldViewPr snapToGrid="0" snapToObjects="1">
      <p:cViewPr>
        <p:scale>
          <a:sx n="50" d="100"/>
          <a:sy n="50" d="100"/>
        </p:scale>
        <p:origin x="-3384" y="-828"/>
      </p:cViewPr>
      <p:guideLst>
        <p:guide orient="horz" pos="2160"/>
        <p:guide pos="2880"/>
      </p:guideLst>
    </p:cSldViewPr>
  </p:slideViewPr>
  <p:notesTextViewPr>
    <p:cViewPr>
      <p:scale>
        <a:sx n="1" d="1"/>
        <a:sy n="1" d="1"/>
      </p:scale>
      <p:origin x="0" y="79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824A52-5059-4D69-9337-33A0163A12BD}"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1158F881-AFCD-45C2-A5B9-A080FEC1A722}">
      <dgm:prSet phldrT="[Text]" custT="1"/>
      <dgm:spPr/>
      <dgm:t>
        <a:bodyPr/>
        <a:lstStyle/>
        <a:p>
          <a:r>
            <a:rPr lang="en-US" sz="1400" dirty="0" smtClean="0"/>
            <a:t>Illegal </a:t>
          </a:r>
        </a:p>
        <a:p>
          <a:r>
            <a:rPr lang="en-US" sz="1400" dirty="0" smtClean="0"/>
            <a:t>Gratuities</a:t>
          </a:r>
        </a:p>
      </dgm:t>
    </dgm:pt>
    <dgm:pt modelId="{004E681D-6085-41F6-8CCE-892EC2780850}" type="parTrans" cxnId="{CD57FAB8-49A2-4F52-85AD-6EEAD61C92BA}">
      <dgm:prSet/>
      <dgm:spPr/>
      <dgm:t>
        <a:bodyPr/>
        <a:lstStyle/>
        <a:p>
          <a:endParaRPr lang="en-US"/>
        </a:p>
      </dgm:t>
    </dgm:pt>
    <dgm:pt modelId="{BA596032-22C6-4B3B-8B5C-60085A4F3E70}" type="sibTrans" cxnId="{CD57FAB8-49A2-4F52-85AD-6EEAD61C92BA}">
      <dgm:prSet/>
      <dgm:spPr/>
      <dgm:t>
        <a:bodyPr/>
        <a:lstStyle/>
        <a:p>
          <a:endParaRPr lang="en-US"/>
        </a:p>
      </dgm:t>
    </dgm:pt>
    <dgm:pt modelId="{09764240-F4C8-4386-BBB7-5526008519B8}">
      <dgm:prSet phldrT="[Text]" custT="1"/>
      <dgm:spPr>
        <a:solidFill>
          <a:srgbClr val="0070C0"/>
        </a:solidFill>
      </dgm:spPr>
      <dgm:t>
        <a:bodyPr/>
        <a:lstStyle/>
        <a:p>
          <a:r>
            <a:rPr lang="en-US" sz="1400" dirty="0" smtClean="0"/>
            <a:t>Bribes</a:t>
          </a:r>
          <a:endParaRPr lang="en-US" sz="1400" dirty="0"/>
        </a:p>
      </dgm:t>
    </dgm:pt>
    <dgm:pt modelId="{4A1F2520-CE58-4431-A0E5-64D07CDB8AF3}" type="parTrans" cxnId="{1D074ECB-9E3D-494E-A4A2-2B8F3A0FB817}">
      <dgm:prSet/>
      <dgm:spPr/>
      <dgm:t>
        <a:bodyPr/>
        <a:lstStyle/>
        <a:p>
          <a:endParaRPr lang="en-US"/>
        </a:p>
      </dgm:t>
    </dgm:pt>
    <dgm:pt modelId="{FD9C3E38-6B65-4B94-9247-C2B48F36D42D}" type="sibTrans" cxnId="{1D074ECB-9E3D-494E-A4A2-2B8F3A0FB817}">
      <dgm:prSet/>
      <dgm:spPr/>
      <dgm:t>
        <a:bodyPr/>
        <a:lstStyle/>
        <a:p>
          <a:endParaRPr lang="en-US"/>
        </a:p>
      </dgm:t>
    </dgm:pt>
    <dgm:pt modelId="{C5D76952-393D-4F1A-AAB3-1787F6F18872}">
      <dgm:prSet phldrT="[Text]" custT="1"/>
      <dgm:spPr>
        <a:solidFill>
          <a:srgbClr val="DF9931"/>
        </a:solidFill>
      </dgm:spPr>
      <dgm:t>
        <a:bodyPr/>
        <a:lstStyle/>
        <a:p>
          <a:r>
            <a:rPr lang="en-US" sz="1300" dirty="0" smtClean="0"/>
            <a:t>Salary</a:t>
          </a:r>
        </a:p>
        <a:p>
          <a:r>
            <a:rPr lang="en-US" sz="1300" dirty="0" smtClean="0"/>
            <a:t>Supplementation</a:t>
          </a:r>
          <a:endParaRPr lang="en-US" sz="1300" dirty="0"/>
        </a:p>
      </dgm:t>
    </dgm:pt>
    <dgm:pt modelId="{8227F039-250C-44FF-AC5F-40EE23FF687D}" type="sibTrans" cxnId="{C2501A45-FF4D-468D-8049-CBB1133FF823}">
      <dgm:prSet/>
      <dgm:spPr/>
      <dgm:t>
        <a:bodyPr/>
        <a:lstStyle/>
        <a:p>
          <a:endParaRPr lang="en-US"/>
        </a:p>
      </dgm:t>
    </dgm:pt>
    <dgm:pt modelId="{B41268F2-CFA2-49D6-A5BF-C88E0DCBBF18}" type="parTrans" cxnId="{C2501A45-FF4D-468D-8049-CBB1133FF823}">
      <dgm:prSet/>
      <dgm:spPr/>
      <dgm:t>
        <a:bodyPr/>
        <a:lstStyle/>
        <a:p>
          <a:endParaRPr lang="en-US"/>
        </a:p>
      </dgm:t>
    </dgm:pt>
    <dgm:pt modelId="{99EDDD8C-3F7D-4850-803C-C8D40E828E43}" type="pres">
      <dgm:prSet presAssocID="{4F824A52-5059-4D69-9337-33A0163A12BD}" presName="Name0" presStyleCnt="0">
        <dgm:presLayoutVars>
          <dgm:chMax val="7"/>
          <dgm:resizeHandles val="exact"/>
        </dgm:presLayoutVars>
      </dgm:prSet>
      <dgm:spPr/>
      <dgm:t>
        <a:bodyPr/>
        <a:lstStyle/>
        <a:p>
          <a:endParaRPr lang="en-US"/>
        </a:p>
      </dgm:t>
    </dgm:pt>
    <dgm:pt modelId="{1CA108DA-F1D8-4091-874C-1356BEAA7632}" type="pres">
      <dgm:prSet presAssocID="{4F824A52-5059-4D69-9337-33A0163A12BD}" presName="comp1" presStyleCnt="0"/>
      <dgm:spPr/>
      <dgm:t>
        <a:bodyPr/>
        <a:lstStyle/>
        <a:p>
          <a:endParaRPr lang="en-US"/>
        </a:p>
      </dgm:t>
    </dgm:pt>
    <dgm:pt modelId="{C4C1582F-3280-4D6C-AEEC-D1EC1B153255}" type="pres">
      <dgm:prSet presAssocID="{4F824A52-5059-4D69-9337-33A0163A12BD}" presName="circle1" presStyleLbl="node1" presStyleIdx="0" presStyleCnt="3" custScaleX="115565" custLinFactNeighborX="-1064"/>
      <dgm:spPr/>
      <dgm:t>
        <a:bodyPr/>
        <a:lstStyle/>
        <a:p>
          <a:endParaRPr lang="en-US"/>
        </a:p>
      </dgm:t>
    </dgm:pt>
    <dgm:pt modelId="{B3AE05B9-C56F-4B24-B9D4-9B97D433E039}" type="pres">
      <dgm:prSet presAssocID="{4F824A52-5059-4D69-9337-33A0163A12BD}" presName="c1text" presStyleLbl="node1" presStyleIdx="0" presStyleCnt="3">
        <dgm:presLayoutVars>
          <dgm:bulletEnabled val="1"/>
        </dgm:presLayoutVars>
      </dgm:prSet>
      <dgm:spPr/>
      <dgm:t>
        <a:bodyPr/>
        <a:lstStyle/>
        <a:p>
          <a:endParaRPr lang="en-US"/>
        </a:p>
      </dgm:t>
    </dgm:pt>
    <dgm:pt modelId="{9094077B-24C2-4FC3-B780-56487BED5C36}" type="pres">
      <dgm:prSet presAssocID="{4F824A52-5059-4D69-9337-33A0163A12BD}" presName="comp2" presStyleCnt="0"/>
      <dgm:spPr/>
      <dgm:t>
        <a:bodyPr/>
        <a:lstStyle/>
        <a:p>
          <a:endParaRPr lang="en-US"/>
        </a:p>
      </dgm:t>
    </dgm:pt>
    <dgm:pt modelId="{FBABE017-8B4F-45BE-BB3C-E83806E5BFA2}" type="pres">
      <dgm:prSet presAssocID="{4F824A52-5059-4D69-9337-33A0163A12BD}" presName="circle2" presStyleLbl="node1" presStyleIdx="1" presStyleCnt="3" custScaleX="125706"/>
      <dgm:spPr/>
      <dgm:t>
        <a:bodyPr/>
        <a:lstStyle/>
        <a:p>
          <a:endParaRPr lang="en-US"/>
        </a:p>
      </dgm:t>
    </dgm:pt>
    <dgm:pt modelId="{0D9714CC-4944-464D-A16A-937933BD4FAF}" type="pres">
      <dgm:prSet presAssocID="{4F824A52-5059-4D69-9337-33A0163A12BD}" presName="c2text" presStyleLbl="node1" presStyleIdx="1" presStyleCnt="3">
        <dgm:presLayoutVars>
          <dgm:bulletEnabled val="1"/>
        </dgm:presLayoutVars>
      </dgm:prSet>
      <dgm:spPr/>
      <dgm:t>
        <a:bodyPr/>
        <a:lstStyle/>
        <a:p>
          <a:endParaRPr lang="en-US"/>
        </a:p>
      </dgm:t>
    </dgm:pt>
    <dgm:pt modelId="{59F2FAC4-4C35-4FBB-A166-1E39C3FF2394}" type="pres">
      <dgm:prSet presAssocID="{4F824A52-5059-4D69-9337-33A0163A12BD}" presName="comp3" presStyleCnt="0"/>
      <dgm:spPr/>
      <dgm:t>
        <a:bodyPr/>
        <a:lstStyle/>
        <a:p>
          <a:endParaRPr lang="en-US"/>
        </a:p>
      </dgm:t>
    </dgm:pt>
    <dgm:pt modelId="{740002A9-8C5D-4588-AA7F-2805ADDE2DEC}" type="pres">
      <dgm:prSet presAssocID="{4F824A52-5059-4D69-9337-33A0163A12BD}" presName="circle3" presStyleLbl="node1" presStyleIdx="2" presStyleCnt="3" custScaleX="128958"/>
      <dgm:spPr/>
      <dgm:t>
        <a:bodyPr/>
        <a:lstStyle/>
        <a:p>
          <a:endParaRPr lang="en-US"/>
        </a:p>
      </dgm:t>
    </dgm:pt>
    <dgm:pt modelId="{59F1DF4E-0E1B-41FE-8208-BAA65772F93B}" type="pres">
      <dgm:prSet presAssocID="{4F824A52-5059-4D69-9337-33A0163A12BD}" presName="c3text" presStyleLbl="node1" presStyleIdx="2" presStyleCnt="3">
        <dgm:presLayoutVars>
          <dgm:bulletEnabled val="1"/>
        </dgm:presLayoutVars>
      </dgm:prSet>
      <dgm:spPr/>
      <dgm:t>
        <a:bodyPr/>
        <a:lstStyle/>
        <a:p>
          <a:endParaRPr lang="en-US"/>
        </a:p>
      </dgm:t>
    </dgm:pt>
  </dgm:ptLst>
  <dgm:cxnLst>
    <dgm:cxn modelId="{49A84B69-044D-4081-A20C-E3DFC5FBE781}" type="presOf" srcId="{09764240-F4C8-4386-BBB7-5526008519B8}" destId="{59F1DF4E-0E1B-41FE-8208-BAA65772F93B}" srcOrd="1" destOrd="0" presId="urn:microsoft.com/office/officeart/2005/8/layout/venn2"/>
    <dgm:cxn modelId="{D650B9DA-936C-4F40-867B-05F994AF5467}" type="presOf" srcId="{C5D76952-393D-4F1A-AAB3-1787F6F18872}" destId="{B3AE05B9-C56F-4B24-B9D4-9B97D433E039}" srcOrd="1" destOrd="0" presId="urn:microsoft.com/office/officeart/2005/8/layout/venn2"/>
    <dgm:cxn modelId="{23AECB50-C8C4-428F-880B-6F793E99A4D2}" type="presOf" srcId="{1158F881-AFCD-45C2-A5B9-A080FEC1A722}" destId="{0D9714CC-4944-464D-A16A-937933BD4FAF}" srcOrd="1" destOrd="0" presId="urn:microsoft.com/office/officeart/2005/8/layout/venn2"/>
    <dgm:cxn modelId="{B8D292CB-4E16-4D41-9CB5-9BAE33CC58D3}" type="presOf" srcId="{1158F881-AFCD-45C2-A5B9-A080FEC1A722}" destId="{FBABE017-8B4F-45BE-BB3C-E83806E5BFA2}" srcOrd="0" destOrd="0" presId="urn:microsoft.com/office/officeart/2005/8/layout/venn2"/>
    <dgm:cxn modelId="{1D074ECB-9E3D-494E-A4A2-2B8F3A0FB817}" srcId="{4F824A52-5059-4D69-9337-33A0163A12BD}" destId="{09764240-F4C8-4386-BBB7-5526008519B8}" srcOrd="2" destOrd="0" parTransId="{4A1F2520-CE58-4431-A0E5-64D07CDB8AF3}" sibTransId="{FD9C3E38-6B65-4B94-9247-C2B48F36D42D}"/>
    <dgm:cxn modelId="{F9547E4B-A61A-4AB4-B39E-48EAB69961F4}" type="presOf" srcId="{4F824A52-5059-4D69-9337-33A0163A12BD}" destId="{99EDDD8C-3F7D-4850-803C-C8D40E828E43}" srcOrd="0" destOrd="0" presId="urn:microsoft.com/office/officeart/2005/8/layout/venn2"/>
    <dgm:cxn modelId="{7280618E-6EEA-4A5F-A9A0-2DE3C97B6D0E}" type="presOf" srcId="{09764240-F4C8-4386-BBB7-5526008519B8}" destId="{740002A9-8C5D-4588-AA7F-2805ADDE2DEC}" srcOrd="0" destOrd="0" presId="urn:microsoft.com/office/officeart/2005/8/layout/venn2"/>
    <dgm:cxn modelId="{CD57FAB8-49A2-4F52-85AD-6EEAD61C92BA}" srcId="{4F824A52-5059-4D69-9337-33A0163A12BD}" destId="{1158F881-AFCD-45C2-A5B9-A080FEC1A722}" srcOrd="1" destOrd="0" parTransId="{004E681D-6085-41F6-8CCE-892EC2780850}" sibTransId="{BA596032-22C6-4B3B-8B5C-60085A4F3E70}"/>
    <dgm:cxn modelId="{C2501A45-FF4D-468D-8049-CBB1133FF823}" srcId="{4F824A52-5059-4D69-9337-33A0163A12BD}" destId="{C5D76952-393D-4F1A-AAB3-1787F6F18872}" srcOrd="0" destOrd="0" parTransId="{B41268F2-CFA2-49D6-A5BF-C88E0DCBBF18}" sibTransId="{8227F039-250C-44FF-AC5F-40EE23FF687D}"/>
    <dgm:cxn modelId="{F48CFA53-9022-4B57-B231-FD70F01555DA}" type="presOf" srcId="{C5D76952-393D-4F1A-AAB3-1787F6F18872}" destId="{C4C1582F-3280-4D6C-AEEC-D1EC1B153255}" srcOrd="0" destOrd="0" presId="urn:microsoft.com/office/officeart/2005/8/layout/venn2"/>
    <dgm:cxn modelId="{89758481-3229-4E0C-B73E-75497C35139B}" type="presParOf" srcId="{99EDDD8C-3F7D-4850-803C-C8D40E828E43}" destId="{1CA108DA-F1D8-4091-874C-1356BEAA7632}" srcOrd="0" destOrd="0" presId="urn:microsoft.com/office/officeart/2005/8/layout/venn2"/>
    <dgm:cxn modelId="{276CFACF-545C-4795-BEDB-FE4E35911289}" type="presParOf" srcId="{1CA108DA-F1D8-4091-874C-1356BEAA7632}" destId="{C4C1582F-3280-4D6C-AEEC-D1EC1B153255}" srcOrd="0" destOrd="0" presId="urn:microsoft.com/office/officeart/2005/8/layout/venn2"/>
    <dgm:cxn modelId="{54B98A14-36C0-44B6-B6C7-946F0EF345A5}" type="presParOf" srcId="{1CA108DA-F1D8-4091-874C-1356BEAA7632}" destId="{B3AE05B9-C56F-4B24-B9D4-9B97D433E039}" srcOrd="1" destOrd="0" presId="urn:microsoft.com/office/officeart/2005/8/layout/venn2"/>
    <dgm:cxn modelId="{495F160D-5C3E-45F6-A043-7CF268130C1C}" type="presParOf" srcId="{99EDDD8C-3F7D-4850-803C-C8D40E828E43}" destId="{9094077B-24C2-4FC3-B780-56487BED5C36}" srcOrd="1" destOrd="0" presId="urn:microsoft.com/office/officeart/2005/8/layout/venn2"/>
    <dgm:cxn modelId="{E667903B-CBD3-4EA7-91A3-57623A6BD6D5}" type="presParOf" srcId="{9094077B-24C2-4FC3-B780-56487BED5C36}" destId="{FBABE017-8B4F-45BE-BB3C-E83806E5BFA2}" srcOrd="0" destOrd="0" presId="urn:microsoft.com/office/officeart/2005/8/layout/venn2"/>
    <dgm:cxn modelId="{0C88CCCC-0362-47A4-BB12-6CF3CFB7645A}" type="presParOf" srcId="{9094077B-24C2-4FC3-B780-56487BED5C36}" destId="{0D9714CC-4944-464D-A16A-937933BD4FAF}" srcOrd="1" destOrd="0" presId="urn:microsoft.com/office/officeart/2005/8/layout/venn2"/>
    <dgm:cxn modelId="{957DCAE0-D53A-45C2-9A34-2C4153B115F2}" type="presParOf" srcId="{99EDDD8C-3F7D-4850-803C-C8D40E828E43}" destId="{59F2FAC4-4C35-4FBB-A166-1E39C3FF2394}" srcOrd="2" destOrd="0" presId="urn:microsoft.com/office/officeart/2005/8/layout/venn2"/>
    <dgm:cxn modelId="{E62F96DA-D1E0-47C7-8FE9-0EE8D8D39B5B}" type="presParOf" srcId="{59F2FAC4-4C35-4FBB-A166-1E39C3FF2394}" destId="{740002A9-8C5D-4588-AA7F-2805ADDE2DEC}" srcOrd="0" destOrd="0" presId="urn:microsoft.com/office/officeart/2005/8/layout/venn2"/>
    <dgm:cxn modelId="{98FE2852-A5B9-4C65-BDD7-4F99CFCD9345}" type="presParOf" srcId="{59F2FAC4-4C35-4FBB-A166-1E39C3FF2394}" destId="{59F1DF4E-0E1B-41FE-8208-BAA65772F93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1582F-3280-4D6C-AEEC-D1EC1B153255}">
      <dsp:nvSpPr>
        <dsp:cNvPr id="0" name=""/>
        <dsp:cNvSpPr/>
      </dsp:nvSpPr>
      <dsp:spPr>
        <a:xfrm>
          <a:off x="206393" y="0"/>
          <a:ext cx="4137009" cy="3579812"/>
        </a:xfrm>
        <a:prstGeom prst="ellipse">
          <a:avLst/>
        </a:prstGeom>
        <a:solidFill>
          <a:srgbClr val="DF993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Salary</a:t>
          </a:r>
        </a:p>
        <a:p>
          <a:pPr lvl="0" algn="ctr" defTabSz="577850">
            <a:lnSpc>
              <a:spcPct val="90000"/>
            </a:lnSpc>
            <a:spcBef>
              <a:spcPct val="0"/>
            </a:spcBef>
            <a:spcAft>
              <a:spcPct val="35000"/>
            </a:spcAft>
          </a:pPr>
          <a:r>
            <a:rPr lang="en-US" sz="1300" kern="1200" dirty="0" smtClean="0"/>
            <a:t>Supplementation</a:t>
          </a:r>
          <a:endParaRPr lang="en-US" sz="1300" kern="1200" dirty="0"/>
        </a:p>
      </dsp:txBody>
      <dsp:txXfrm>
        <a:off x="1551955" y="178990"/>
        <a:ext cx="1445884" cy="536971"/>
      </dsp:txXfrm>
    </dsp:sp>
    <dsp:sp modelId="{FBABE017-8B4F-45BE-BB3C-E83806E5BFA2}">
      <dsp:nvSpPr>
        <dsp:cNvPr id="0" name=""/>
        <dsp:cNvSpPr/>
      </dsp:nvSpPr>
      <dsp:spPr>
        <a:xfrm>
          <a:off x="625473" y="894952"/>
          <a:ext cx="3375028" cy="2684859"/>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Illegal </a:t>
          </a:r>
        </a:p>
        <a:p>
          <a:pPr lvl="0" algn="ctr" defTabSz="622300">
            <a:lnSpc>
              <a:spcPct val="90000"/>
            </a:lnSpc>
            <a:spcBef>
              <a:spcPct val="0"/>
            </a:spcBef>
            <a:spcAft>
              <a:spcPct val="35000"/>
            </a:spcAft>
          </a:pPr>
          <a:r>
            <a:rPr lang="en-US" sz="1400" kern="1200" dirty="0" smtClean="0"/>
            <a:t>Gratuities</a:t>
          </a:r>
        </a:p>
      </dsp:txBody>
      <dsp:txXfrm>
        <a:off x="1526605" y="1062756"/>
        <a:ext cx="1572763" cy="503411"/>
      </dsp:txXfrm>
    </dsp:sp>
    <dsp:sp modelId="{740002A9-8C5D-4588-AA7F-2805ADDE2DEC}">
      <dsp:nvSpPr>
        <dsp:cNvPr id="0" name=""/>
        <dsp:cNvSpPr/>
      </dsp:nvSpPr>
      <dsp:spPr>
        <a:xfrm>
          <a:off x="1158874" y="1789906"/>
          <a:ext cx="2308226" cy="1789906"/>
        </a:xfrm>
        <a:prstGeom prst="ellips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Bribes</a:t>
          </a:r>
          <a:endParaRPr lang="en-US" sz="1400" kern="1200" dirty="0"/>
        </a:p>
      </dsp:txBody>
      <dsp:txXfrm>
        <a:off x="1496906" y="2237382"/>
        <a:ext cx="1632162" cy="89495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E4BB6EC-5109-4645-9171-27AEFCB396DB}" type="datetimeFigureOut">
              <a:rPr lang="en-US" smtClean="0"/>
              <a:t>3/3/2016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1F4E4E0-FB0F-460B-9C38-679CCB1618C4}" type="slidenum">
              <a:rPr lang="en-US" smtClean="0"/>
              <a:t>‹#›</a:t>
            </a:fld>
            <a:endParaRPr lang="en-US"/>
          </a:p>
        </p:txBody>
      </p:sp>
    </p:spTree>
    <p:extLst>
      <p:ext uri="{BB962C8B-B14F-4D97-AF65-F5344CB8AC3E}">
        <p14:creationId xmlns:p14="http://schemas.microsoft.com/office/powerpoint/2010/main" val="55293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a:t>
            </a:r>
          </a:p>
          <a:p>
            <a:endParaRPr lang="en-US" baseline="0" dirty="0" smtClean="0"/>
          </a:p>
          <a:p>
            <a:r>
              <a:rPr lang="en-US" baseline="0" dirty="0" smtClean="0"/>
              <a:t>Welcome to a discussion of 18 U.S.C. </a:t>
            </a:r>
            <a:r>
              <a:rPr lang="en-US" dirty="0" smtClean="0">
                <a:latin typeface="Candara"/>
              </a:rPr>
              <a:t>§ 209 and 5</a:t>
            </a:r>
            <a:r>
              <a:rPr lang="en-US" baseline="0" dirty="0" smtClean="0">
                <a:latin typeface="Candara"/>
              </a:rPr>
              <a:t> C.F.R. </a:t>
            </a:r>
            <a:r>
              <a:rPr lang="en-US" dirty="0" smtClean="0">
                <a:latin typeface="Candara"/>
              </a:rPr>
              <a:t>§ 2635.503.</a:t>
            </a:r>
          </a:p>
          <a:p>
            <a:r>
              <a:rPr lang="en-US" baseline="0" dirty="0" smtClean="0">
                <a:latin typeface="Candara"/>
              </a:rPr>
              <a:t/>
            </a:r>
            <a:br>
              <a:rPr lang="en-US" baseline="0" dirty="0" smtClean="0">
                <a:latin typeface="Candara"/>
              </a:rPr>
            </a:br>
            <a:r>
              <a:rPr lang="en-US" baseline="0" dirty="0" smtClean="0">
                <a:latin typeface="Candara"/>
              </a:rPr>
              <a:t>My name is Patrick Lightfoot and I am an Assistant Counsel in OGE’s Ethics Law &amp; Policy Branch.  </a:t>
            </a:r>
          </a:p>
          <a:p>
            <a:endParaRPr lang="en-US" baseline="0" dirty="0" smtClean="0">
              <a:latin typeface="Candara"/>
            </a:endParaRPr>
          </a:p>
          <a:p>
            <a:r>
              <a:rPr lang="en-US" baseline="0" dirty="0" smtClean="0">
                <a:latin typeface="Candara"/>
              </a:rPr>
              <a:t>[Intro for Leigh]  Thank you, Patrick.  I am Leigh Francis, and am also an Assistant Counsel in OGE’s Ethics Law &amp; Policy Branch.  If at any time, you have questions, please feel free to </a:t>
            </a:r>
            <a:r>
              <a:rPr lang="en-US" baseline="0" dirty="0" err="1" smtClean="0">
                <a:latin typeface="Candara"/>
              </a:rPr>
              <a:t>interupt</a:t>
            </a:r>
            <a:r>
              <a:rPr lang="en-US" baseline="0" dirty="0" smtClean="0">
                <a:latin typeface="Candara"/>
              </a:rPr>
              <a:t>, and we hope that this is helpful for both new and experienced ethics attorneys.—[Back to Patrick].</a:t>
            </a:r>
          </a:p>
          <a:p>
            <a:endParaRPr lang="en-US" baseline="0" dirty="0" smtClean="0">
              <a:latin typeface="Candara"/>
            </a:endParaRPr>
          </a:p>
          <a:p>
            <a:r>
              <a:rPr lang="en-US" baseline="0" dirty="0" smtClean="0">
                <a:latin typeface="Candara"/>
              </a:rPr>
              <a:t>Today’s presentation will be broken into three parts.  First, I will discuss </a:t>
            </a:r>
            <a:r>
              <a:rPr lang="en-US" dirty="0" smtClean="0">
                <a:latin typeface="Candara"/>
              </a:rPr>
              <a:t>§ 209, beginning</a:t>
            </a:r>
            <a:r>
              <a:rPr lang="en-US" baseline="0" dirty="0" smtClean="0">
                <a:latin typeface="Candara"/>
              </a:rPr>
              <a:t> with its underlying purposes and legislative history, followed by an examination of the individual elements that constitute a violation of this statute.</a:t>
            </a:r>
          </a:p>
          <a:p>
            <a:endParaRPr lang="en-US" baseline="0" dirty="0" smtClean="0">
              <a:latin typeface="Candara"/>
            </a:endParaRPr>
          </a:p>
          <a:p>
            <a:r>
              <a:rPr lang="en-US" baseline="0" dirty="0" smtClean="0">
                <a:latin typeface="Candara"/>
              </a:rPr>
              <a:t>Leigh will then take a similar approach in discussing 5 C.F.R. </a:t>
            </a:r>
            <a:r>
              <a:rPr lang="en-US" dirty="0" smtClean="0">
                <a:latin typeface="Candara"/>
              </a:rPr>
              <a:t>§ 2635.503.</a:t>
            </a:r>
          </a:p>
          <a:p>
            <a:endParaRPr lang="en-US" dirty="0" smtClean="0">
              <a:latin typeface="Candara"/>
            </a:endParaRPr>
          </a:p>
          <a:p>
            <a:r>
              <a:rPr lang="en-US" dirty="0" smtClean="0">
                <a:latin typeface="Candara"/>
              </a:rPr>
              <a:t>We will then turn to several hypothetical</a:t>
            </a:r>
            <a:r>
              <a:rPr lang="en-US" baseline="0" dirty="0" smtClean="0">
                <a:latin typeface="Candara"/>
              </a:rPr>
              <a:t> scenarios to give you a sense of how both of these provisions operate in practice.</a:t>
            </a:r>
          </a:p>
          <a:p>
            <a:endParaRPr lang="en-US" baseline="0" dirty="0" smtClean="0">
              <a:latin typeface="Candara"/>
            </a:endParaRPr>
          </a:p>
          <a:p>
            <a:r>
              <a:rPr lang="en-US" baseline="0" dirty="0" smtClean="0">
                <a:latin typeface="Candara"/>
              </a:rPr>
              <a:t>At that point we will open up the floor to questions.  However, if any questions arise while we’re going through the materials, please feel free to ask.  </a:t>
            </a:r>
          </a:p>
          <a:p>
            <a:endParaRPr lang="en-US" baseline="0" dirty="0" smtClean="0">
              <a:latin typeface="Candara"/>
            </a:endParaRPr>
          </a:p>
          <a:p>
            <a:r>
              <a:rPr lang="en-US" baseline="0" dirty="0" smtClean="0">
                <a:latin typeface="Candara"/>
              </a:rPr>
              <a:t>[CLICK]</a:t>
            </a:r>
            <a:endParaRPr lang="en-US" dirty="0" smtClean="0"/>
          </a:p>
          <a:p>
            <a:endParaRPr lang="en-US" dirty="0"/>
          </a:p>
        </p:txBody>
      </p:sp>
      <p:sp>
        <p:nvSpPr>
          <p:cNvPr id="4" name="Slide Number Placeholder 3"/>
          <p:cNvSpPr>
            <a:spLocks noGrp="1"/>
          </p:cNvSpPr>
          <p:nvPr>
            <p:ph type="sldNum" sz="quarter" idx="10"/>
          </p:nvPr>
        </p:nvSpPr>
        <p:spPr/>
        <p:txBody>
          <a:bodyPr/>
          <a:lstStyle/>
          <a:p>
            <a:fld id="{51F4E4E0-FB0F-460B-9C38-679CCB1618C4}" type="slidenum">
              <a:rPr lang="en-US" smtClean="0"/>
              <a:t>1</a:t>
            </a:fld>
            <a:endParaRPr lang="en-US"/>
          </a:p>
        </p:txBody>
      </p:sp>
    </p:spTree>
    <p:extLst>
      <p:ext uri="{BB962C8B-B14F-4D97-AF65-F5344CB8AC3E}">
        <p14:creationId xmlns:p14="http://schemas.microsoft.com/office/powerpoint/2010/main" val="1813829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the source or </a:t>
            </a:r>
            <a:r>
              <a:rPr lang="en-US" dirty="0" err="1" smtClean="0"/>
              <a:t>payor</a:t>
            </a:r>
            <a:r>
              <a:rPr lang="en-US" dirty="0" smtClean="0"/>
              <a:t> must be from</a:t>
            </a:r>
            <a:r>
              <a:rPr lang="en-US" baseline="0" dirty="0" smtClean="0"/>
              <a:t> someone outside of the federal government.  [CLICK]</a:t>
            </a:r>
          </a:p>
          <a:p>
            <a:endParaRPr lang="en-US" baseline="0" dirty="0" smtClean="0"/>
          </a:p>
          <a:p>
            <a:r>
              <a:rPr lang="en-US" baseline="0" dirty="0" smtClean="0"/>
              <a:t>Source means any person or organization.  [CLICK]</a:t>
            </a:r>
          </a:p>
          <a:p>
            <a:endParaRPr lang="en-US" baseline="0" dirty="0" smtClean="0"/>
          </a:p>
          <a:p>
            <a:r>
              <a:rPr lang="en-US" baseline="0" dirty="0" smtClean="0"/>
              <a:t>The statute also only looks at the direct source of the payment.  In other words, even if the funds could be traced back to a source outside of the federal government, there will be no 209 violation if the Government is the one actually paying the recipient.  </a:t>
            </a:r>
          </a:p>
          <a:p>
            <a:endParaRPr lang="en-US" baseline="0" dirty="0" smtClean="0"/>
          </a:p>
          <a:p>
            <a:r>
              <a:rPr lang="en-US" baseline="0" dirty="0" smtClean="0"/>
              <a:t>An example of this principle is the payment of royalties under the Federal Technology Transfer Act.  The government is required by law to pay an employee a certain percentage of royalties that the agency receives from any licensing agreement for an invention that was created by one of their employees.  Because the payments are received by the Government and then paid by the Government to the employee, there is no 209 violation.</a:t>
            </a:r>
          </a:p>
          <a:p>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57636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 element requires the presence of salary or any contribution or supplementation of the recipient’s government salary. [CLICK]</a:t>
            </a:r>
          </a:p>
          <a:p>
            <a:endParaRPr lang="en-US" baseline="0" dirty="0" smtClean="0"/>
          </a:p>
          <a:p>
            <a:r>
              <a:rPr lang="en-US" baseline="0" dirty="0" smtClean="0"/>
              <a:t>At its broadest, courts have said that this can be anything of monetary value – whether in the form of cash or in-kind payments.  [CLICK]</a:t>
            </a:r>
          </a:p>
          <a:p>
            <a:endParaRPr lang="en-US" baseline="0" dirty="0" smtClean="0"/>
          </a:p>
          <a:p>
            <a:r>
              <a:rPr lang="en-US" b="0" i="0" baseline="0" dirty="0" smtClean="0"/>
              <a:t>The payments can also be periodic or in one lump sum.  [CLICK]</a:t>
            </a:r>
          </a:p>
          <a:p>
            <a:endParaRPr lang="en-US" b="0" i="0" baseline="0" dirty="0" smtClean="0"/>
          </a:p>
          <a:p>
            <a:r>
              <a:rPr lang="en-US" b="0" i="0" baseline="0" dirty="0" smtClean="0"/>
              <a:t>That said, what the payment IS might indicate the intent of the </a:t>
            </a:r>
            <a:r>
              <a:rPr lang="en-US" b="0" i="0" baseline="0" dirty="0" err="1" smtClean="0"/>
              <a:t>payor</a:t>
            </a:r>
            <a:r>
              <a:rPr lang="en-US" b="0" i="0" baseline="0" dirty="0" smtClean="0"/>
              <a:t> or payee, which we turn to next: [CLICK]</a:t>
            </a:r>
          </a:p>
          <a:p>
            <a:endParaRPr lang="en-US" b="0" i="0" baseline="0" dirty="0" smtClean="0"/>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4581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compensation must be for the individual’s services as a government employee.  [CLICK]</a:t>
            </a:r>
          </a:p>
          <a:p>
            <a:endParaRPr lang="en-US" baseline="0" dirty="0" smtClean="0"/>
          </a:p>
          <a:p>
            <a:pPr defTabSz="931774">
              <a:defRPr/>
            </a:pPr>
            <a:r>
              <a:rPr lang="en-US" baseline="0" dirty="0" smtClean="0"/>
              <a:t>Although not found explicitly in the language of the statute itself, the D.C. Circuit held in United States v. Project on Government Oversight that intent is a necessary element of the statute.  </a:t>
            </a:r>
            <a:endParaRPr lang="en-US" dirty="0" smtClean="0"/>
          </a:p>
          <a:p>
            <a:endParaRPr lang="en-US" baseline="0" dirty="0" smtClean="0"/>
          </a:p>
          <a:p>
            <a:r>
              <a:rPr lang="en-US" baseline="0" dirty="0" smtClean="0"/>
              <a:t>In other words, there must be a direct linkage between the thing of value paid and the official services rendered by the employee.  </a:t>
            </a:r>
            <a:endParaRPr lang="en-US" dirty="0" smtClean="0"/>
          </a:p>
          <a:p>
            <a:endParaRPr lang="en-US" dirty="0" smtClean="0"/>
          </a:p>
          <a:p>
            <a:r>
              <a:rPr lang="en-US" dirty="0" smtClean="0"/>
              <a:t>For</a:t>
            </a:r>
            <a:r>
              <a:rPr lang="en-US" baseline="0" dirty="0" smtClean="0"/>
              <a:t> example, in </a:t>
            </a:r>
            <a:r>
              <a:rPr lang="en-US" dirty="0" smtClean="0"/>
              <a:t>OGE Informal Advisory Opinion 81 x</a:t>
            </a:r>
            <a:r>
              <a:rPr lang="en-US" baseline="0" dirty="0" smtClean="0"/>
              <a:t> 31, OGE determined that the receipt of a bequest by agency employees in a former agency patron’s will did not violate section 209 because there was no direct linkage between the bequest and the services rendered by the employees of the agency.  </a:t>
            </a:r>
            <a:endParaRPr lang="en-US" dirty="0" smtClean="0"/>
          </a:p>
          <a:p>
            <a:endParaRPr lang="en-US" dirty="0" smtClean="0"/>
          </a:p>
          <a:p>
            <a:r>
              <a:rPr lang="en-US" dirty="0" smtClean="0"/>
              <a:t>Back to</a:t>
            </a:r>
            <a:r>
              <a:rPr lang="en-US" baseline="0" dirty="0" smtClean="0"/>
              <a:t> our example of royalty payments to employee/inventors mentioned in element 2, OLC reasoned in a September 2000 opinion that section 209 would not prohibit royalty payments directly from outside sources because the payments would not satisfy this element of the statute.  </a:t>
            </a:r>
          </a:p>
          <a:p>
            <a:endParaRPr lang="en-US" baseline="0" dirty="0" smtClean="0"/>
          </a:p>
          <a:p>
            <a:r>
              <a:rPr lang="en-US" baseline="0" dirty="0" smtClean="0"/>
              <a:t>In other words, the Department of Justice did not view royalty payments to be intended as compensation for the inventor’s services as a government employee because there is no intentional, direct link between the employee/inventor’s government services and the licensing of patent rights.  This is due in part to the underlying rationale that the agency would have already determined that the government’s contribution to the invention was insufficient equitably to justify the government obtaining all rights to the invention or that the government had “insufficient interest” in the invention.  24 Op. O.L.C. 170 (2000).</a:t>
            </a:r>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69385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we determine if this fourth element is satisfied?  [CLICK]</a:t>
            </a:r>
          </a:p>
          <a:p>
            <a:endParaRPr lang="en-US" baseline="0" dirty="0" smtClean="0"/>
          </a:p>
          <a:p>
            <a:r>
              <a:rPr lang="en-US" baseline="0" dirty="0" smtClean="0"/>
              <a:t>The DC Circuit stated in Project on Government Oversight, must determine what the “intended object” of the payment was.  </a:t>
            </a:r>
          </a:p>
          <a:p>
            <a:endParaRPr lang="en-US" baseline="0" dirty="0" smtClean="0"/>
          </a:p>
          <a:p>
            <a:r>
              <a:rPr lang="en-US" b="0" baseline="0" dirty="0" smtClean="0"/>
              <a:t>One way to help answer this question is to</a:t>
            </a:r>
            <a:r>
              <a:rPr lang="en-US" baseline="0" dirty="0" smtClean="0"/>
              <a:t> look at the nature of the services that the employee is being compensated for.  [CLICK]</a:t>
            </a:r>
          </a:p>
          <a:p>
            <a:endParaRPr lang="en-US" baseline="0" dirty="0" smtClean="0"/>
          </a:p>
          <a:p>
            <a:r>
              <a:rPr lang="en-US" baseline="0" dirty="0" smtClean="0"/>
              <a:t>Are they the same or similar to those that the employee provides to the Government?</a:t>
            </a:r>
          </a:p>
          <a:p>
            <a:endParaRPr lang="en-US" baseline="0" dirty="0" smtClean="0"/>
          </a:p>
          <a:p>
            <a:r>
              <a:rPr lang="en-US" dirty="0" smtClean="0"/>
              <a:t>For</a:t>
            </a:r>
            <a:r>
              <a:rPr lang="en-US" baseline="0" dirty="0" smtClean="0"/>
              <a:t> example, in </a:t>
            </a:r>
            <a:r>
              <a:rPr lang="en-US" i="1" baseline="0" dirty="0" smtClean="0"/>
              <a:t>United States v. Martinez</a:t>
            </a:r>
            <a:r>
              <a:rPr lang="en-US" i="0" baseline="0" dirty="0" smtClean="0"/>
              <a:t>, the 10th Circuit upheld a conviction for an employee’s services as a “consultant” to an outside entity where the evidence established that the consulting agreement merely existed to legitimize payments for the employee’s government services.  </a:t>
            </a:r>
          </a:p>
          <a:p>
            <a:endParaRPr lang="en-US" i="0" baseline="0" dirty="0" smtClean="0"/>
          </a:p>
          <a:p>
            <a:r>
              <a:rPr lang="en-US" i="0" baseline="0" dirty="0" smtClean="0"/>
              <a:t>OGE Informal Advisory Opinion 86 x 8 discussed a situation where employees were asked to participate in a survey and would receive compensation, but providing the type of information to the public was within the scope of their employment responsibilities and therefore OGE concluded that receiving outside compensation for the survey would violate section 209.  </a:t>
            </a:r>
          </a:p>
          <a:p>
            <a:endParaRPr lang="en-US" i="0" baseline="0" dirty="0" smtClean="0"/>
          </a:p>
          <a:p>
            <a:r>
              <a:rPr lang="en-US" i="0" dirty="0" smtClean="0"/>
              <a:t>In a 1977 OLC opinion, the</a:t>
            </a:r>
            <a:r>
              <a:rPr lang="en-US" i="0" baseline="0" dirty="0" smtClean="0"/>
              <a:t> Department of Justice found that there would be a violation of 209 if employee accepted fees for articles or speeches prepared as part of their official duties.  [CLICK]</a:t>
            </a:r>
          </a:p>
          <a:p>
            <a:endParaRPr lang="en-US" i="0" baseline="0" dirty="0" smtClean="0"/>
          </a:p>
          <a:p>
            <a:r>
              <a:rPr lang="en-US" i="0" baseline="0" dirty="0" smtClean="0"/>
              <a:t>On the other hand, are the services in question distinct from the employee’s government duties?</a:t>
            </a:r>
            <a:endParaRPr lang="en-US" i="0" dirty="0" smtClean="0"/>
          </a:p>
          <a:p>
            <a:endParaRPr lang="en-US" dirty="0" smtClean="0"/>
          </a:p>
          <a:p>
            <a:r>
              <a:rPr lang="en-US" dirty="0" smtClean="0"/>
              <a:t>In United States v. </a:t>
            </a:r>
            <a:r>
              <a:rPr lang="en-US" dirty="0" err="1" smtClean="0"/>
              <a:t>Muntain</a:t>
            </a:r>
            <a:r>
              <a:rPr lang="en-US" dirty="0" smtClean="0"/>
              <a:t>,</a:t>
            </a:r>
            <a:r>
              <a:rPr lang="en-US" baseline="0" dirty="0" smtClean="0"/>
              <a:t> the </a:t>
            </a:r>
            <a:r>
              <a:rPr lang="en-US" dirty="0" smtClean="0"/>
              <a:t>D.C. Circuit held that payment of the defendant’s travel expenses did</a:t>
            </a:r>
            <a:r>
              <a:rPr lang="en-US" baseline="0" dirty="0" smtClean="0"/>
              <a:t> not violate section 209 because it was for services that had nothing to do with the defendant’s responsibilities to the government as a federal employee.  </a:t>
            </a:r>
          </a:p>
          <a:p>
            <a:endParaRPr lang="en-US" baseline="0" dirty="0" smtClean="0"/>
          </a:p>
          <a:p>
            <a:r>
              <a:rPr lang="en-US" baseline="0" dirty="0" smtClean="0"/>
              <a:t>In OGE Informal Advisory Opinion 83 x 4, OGE determined that no violation of 209 would occur where compensation was to be received by an employee for producing a diet book that had nothing to do with his official duties or responsibilities.  </a:t>
            </a:r>
          </a:p>
          <a:p>
            <a:endParaRPr lang="en-US" baseline="0" dirty="0" smtClean="0"/>
          </a:p>
          <a:p>
            <a:r>
              <a:rPr lang="en-US" baseline="0" dirty="0" smtClean="0"/>
              <a:t>Do keep in mind, however, that outside earned income limitations could still apply depending on the employee even if the services in question are distinct from the employee’s government responsibilities.  [CLICK]</a:t>
            </a:r>
          </a:p>
          <a:p>
            <a:endParaRPr lang="en-US" baseline="0" dirty="0" smtClean="0"/>
          </a:p>
          <a:p>
            <a:r>
              <a:rPr lang="en-US" baseline="0" dirty="0" smtClean="0"/>
              <a:t>Lastly, is the compensation for or in recognition of past services from a previous employer, as discussed in OGE Informal Advisory Opinion 87 x 11?  [CLICK]</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769385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Clearly the determination</a:t>
            </a:r>
            <a:r>
              <a:rPr lang="en-US" baseline="0" dirty="0" smtClean="0"/>
              <a:t> of one’s intent is a fact-specific inquiry, but the Department of Justice and OGE have identified numerous factors to consider in answering this question. But, a</a:t>
            </a:r>
            <a:r>
              <a:rPr lang="en-US" b="0" i="0" baseline="0" dirty="0" smtClean="0"/>
              <a:t>s you may notice, the lines between many of these factors are blurry and not entirely clear.  </a:t>
            </a:r>
            <a:r>
              <a:rPr lang="en-US" baseline="0" dirty="0" smtClean="0"/>
              <a:t>[CLICK]  [CLICK]</a:t>
            </a:r>
          </a:p>
          <a:p>
            <a:endParaRPr lang="en-US" baseline="0" dirty="0" smtClean="0"/>
          </a:p>
          <a:p>
            <a:pPr marL="174708" indent="-174708" defTabSz="931774">
              <a:buFont typeface="Arial" panose="020B0604020202020204" pitchFamily="34" charset="0"/>
              <a:buChar char="•"/>
              <a:defRPr/>
            </a:pPr>
            <a:r>
              <a:rPr lang="en-US" b="0" baseline="0" dirty="0" smtClean="0"/>
              <a:t>First, has the </a:t>
            </a:r>
            <a:r>
              <a:rPr lang="en-US" b="0" baseline="0" dirty="0" err="1" smtClean="0"/>
              <a:t>payor</a:t>
            </a:r>
            <a:r>
              <a:rPr lang="en-US" b="0" baseline="0" dirty="0" smtClean="0"/>
              <a:t> expressly stated that he or she intends to compensate the employee for government services?  In that instance, the intent element is quite clearly established. </a:t>
            </a:r>
            <a:r>
              <a:rPr lang="en-US" baseline="0" dirty="0" smtClean="0"/>
              <a:t>[CLICK]  This is quite clearly an uncommon occurrence.  For example, in </a:t>
            </a:r>
            <a:r>
              <a:rPr lang="en-US" i="1" baseline="0" dirty="0" smtClean="0"/>
              <a:t>United States v. </a:t>
            </a:r>
            <a:r>
              <a:rPr lang="en-US" i="1" baseline="0" dirty="0" err="1" smtClean="0"/>
              <a:t>Oberhardt</a:t>
            </a:r>
            <a:r>
              <a:rPr lang="en-US" i="0" baseline="0" dirty="0" smtClean="0"/>
              <a:t>, the Seventh Circuit upheld a conviction under section 209 where an individual paid an employee for a government document that the employee had access to because of his federal employment.  The </a:t>
            </a:r>
            <a:r>
              <a:rPr lang="en-US" i="0" baseline="0" dirty="0" err="1" smtClean="0"/>
              <a:t>payor</a:t>
            </a:r>
            <a:r>
              <a:rPr lang="en-US" i="0" baseline="0" dirty="0" smtClean="0"/>
              <a:t> argued that there was no section 209 violation because the employee wasn’t performing a service as a government employee when he provided the document.  The court rejected this because the </a:t>
            </a:r>
            <a:r>
              <a:rPr lang="en-US" i="0" baseline="0" dirty="0" err="1" smtClean="0"/>
              <a:t>payor</a:t>
            </a:r>
            <a:r>
              <a:rPr lang="en-US" i="0" baseline="0" dirty="0" smtClean="0"/>
              <a:t> testified that he thought the employee was acting in within the scope of his duties when the document was provided.  </a:t>
            </a:r>
            <a:endParaRPr lang="en-US" b="0" baseline="0" dirty="0" smtClean="0"/>
          </a:p>
          <a:p>
            <a:pPr marL="174708" indent="-174708">
              <a:buFont typeface="Arial" panose="020B0604020202020204" pitchFamily="34" charset="0"/>
              <a:buChar char="•"/>
            </a:pPr>
            <a:endParaRPr lang="en-US" b="0" baseline="0" dirty="0" smtClean="0"/>
          </a:p>
          <a:p>
            <a:pPr marL="174708" indent="-174708" defTabSz="931774">
              <a:buFont typeface="Arial" panose="020B0604020202020204" pitchFamily="34" charset="0"/>
              <a:buChar char="•"/>
              <a:defRPr/>
            </a:pPr>
            <a:r>
              <a:rPr lang="en-US" b="0" baseline="0" dirty="0" smtClean="0"/>
              <a:t>Second, is the payee in a position to influence the Government on the </a:t>
            </a:r>
            <a:r>
              <a:rPr lang="en-US" b="0" baseline="0" dirty="0" err="1" smtClean="0"/>
              <a:t>payor’s</a:t>
            </a:r>
            <a:r>
              <a:rPr lang="en-US" b="0" baseline="0" dirty="0" smtClean="0"/>
              <a:t> behalf?  This could suggest intent on either the payee, the </a:t>
            </a:r>
            <a:r>
              <a:rPr lang="en-US" b="0" baseline="0" dirty="0" err="1" smtClean="0"/>
              <a:t>payor</a:t>
            </a:r>
            <a:r>
              <a:rPr lang="en-US" b="0" baseline="0" dirty="0" smtClean="0"/>
              <a:t>, or both parties.</a:t>
            </a:r>
            <a:r>
              <a:rPr lang="en-US" baseline="0" dirty="0" smtClean="0"/>
              <a:t> For example, in a case discussed in OGE’s 2010 Prosecution survey, an individual who was being audited by the IRS sent the auditor a $100 gift card and payments of $500 cash and $1500 cash, then requested documentation that her tax liability of approximately $13,000 had been eliminated.  She plead guilty to violating section 209.  [CLICK]</a:t>
            </a:r>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r>
              <a:rPr lang="en-US" b="0" baseline="0" dirty="0" smtClean="0"/>
              <a:t>Third, similar to the previous factor, is the compensation being given because of the employee’s official position?  If it is because of their particular job, this would suggest the requisite intent.  This is similar to the analysis as to whether a gift is given because of an employee’s position under Subpart B of the Standards of Conduct. For example, as discussed in OGE’s 2005 Prosecution survey, an employee responsible for issuing tourist visas at the U.S. Embassy in Lebanon plead guilty to violating section 209 where the evidence indicated that the employee was given all-expenses paid trips on several occasions.  Although agency policy was to deny tourist visas to the general Lebanese public unless certain requirements were met, the employee issued visas to numerous individuals who did not meet these requirements and who were referred to her by the people providing her with the trips.    </a:t>
            </a:r>
            <a:r>
              <a:rPr lang="en-US" baseline="0" dirty="0" smtClean="0"/>
              <a:t>[CLICK]</a:t>
            </a:r>
          </a:p>
          <a:p>
            <a:endParaRPr lang="en-US" b="0" baseline="0" dirty="0" smtClean="0"/>
          </a:p>
          <a:p>
            <a:pPr marL="174708" indent="-174708">
              <a:buFont typeface="Arial" panose="020B0604020202020204" pitchFamily="34" charset="0"/>
              <a:buChar char="•"/>
            </a:pPr>
            <a:r>
              <a:rPr lang="en-US" b="0" baseline="0" dirty="0" smtClean="0"/>
              <a:t>Fourth, is there a substantial relationship or pattern of dealings between the payee’s agency and the </a:t>
            </a:r>
            <a:r>
              <a:rPr lang="en-US" b="0" baseline="0" dirty="0" err="1" smtClean="0"/>
              <a:t>payor</a:t>
            </a:r>
            <a:r>
              <a:rPr lang="en-US" b="0" baseline="0" dirty="0" smtClean="0"/>
              <a:t>? </a:t>
            </a:r>
            <a:r>
              <a:rPr lang="en-US" baseline="0" dirty="0" smtClean="0"/>
              <a:t>[CLICK]</a:t>
            </a:r>
            <a:endParaRPr lang="en-US" b="0" baseline="0" dirty="0" smtClean="0"/>
          </a:p>
          <a:p>
            <a:pPr marL="640594" lvl="1" indent="-174708">
              <a:buFont typeface="Arial" panose="020B0604020202020204" pitchFamily="34" charset="0"/>
              <a:buChar char="•"/>
            </a:pPr>
            <a:r>
              <a:rPr lang="en-US" b="0" baseline="0" dirty="0" smtClean="0"/>
              <a:t>There are numerous examples of this type of situation in OGE’s prosecution surveys, where a contracting officer receives payments in cash or in-kind and numerous contracts are awarded to the </a:t>
            </a:r>
            <a:r>
              <a:rPr lang="en-US" b="0" baseline="0" dirty="0" err="1" smtClean="0"/>
              <a:t>payor</a:t>
            </a:r>
            <a:r>
              <a:rPr lang="en-US" b="0" baseline="0" dirty="0" smtClean="0"/>
              <a:t>.  [CLICK]</a:t>
            </a:r>
            <a:endParaRPr lang="en-US" b="1" baseline="0" dirty="0" smtClean="0"/>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42963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a:p>
            <a:pPr marL="174708" indent="-174708">
              <a:buFont typeface="Arial" panose="020B0604020202020204" pitchFamily="34" charset="0"/>
              <a:buChar char="•"/>
            </a:pPr>
            <a:r>
              <a:rPr lang="en-US" b="0" baseline="0" dirty="0" smtClean="0"/>
              <a:t>Fifth, is the </a:t>
            </a:r>
            <a:r>
              <a:rPr lang="en-US" b="0" baseline="0" dirty="0" err="1" smtClean="0"/>
              <a:t>payor</a:t>
            </a:r>
            <a:r>
              <a:rPr lang="en-US" b="0" baseline="0" dirty="0" smtClean="0"/>
              <a:t> a fellow Government employee?  This could suggest that the payment was intended as a gift, but the analysis here is broader than the supervisor/subordinate or higher-paid/lower-paid requirements in the gifts between employees regulations of Subpart C. For example, let’s say that an individual enters a high-level government position from the private sector and she wants to hire her former receptionist as an assistant.  The only downside is that the receptionist will be paid less in the government position.  To keep her on staff, the supervisor decides to pay the receptionist out of her own pocket in addition to the receptionist's government salary.  In doing so, she supervisor would violate 209.  We can see that this is broader than our gifts between employee’s regulations in subpart B, because the hypothetical here involves something of value flowing from the supervisor to the subordinate, instead of the reverse.  </a:t>
            </a:r>
            <a:r>
              <a:rPr lang="en-US" baseline="0" dirty="0" smtClean="0"/>
              <a:t>[CLICK]</a:t>
            </a:r>
            <a:endParaRPr lang="en-US" b="0" baseline="0" dirty="0" smtClean="0"/>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Do circumstances indicate that the payment is motivated by a desire separate from a desire to compensate the employee for their Government services?  For example, if the </a:t>
            </a:r>
            <a:r>
              <a:rPr lang="en-US" b="0" baseline="0" dirty="0" err="1" smtClean="0"/>
              <a:t>payor</a:t>
            </a:r>
            <a:r>
              <a:rPr lang="en-US" b="0" baseline="0" dirty="0" smtClean="0"/>
              <a:t> is motivated to compensate the employee out of sympathy and respect for a medical condition, the requisite intent is unlikely to be present. For example, let’s say I’m fresh out of college and start working for the government.  If my parents send me a check every month to help me cover bills or my rent, it is unlikely either of us are intending those payments to be as compensation for my government services.  </a:t>
            </a:r>
            <a:r>
              <a:rPr lang="en-US" baseline="0" dirty="0" smtClean="0"/>
              <a:t>[CLICK]</a:t>
            </a:r>
            <a:endParaRPr lang="en-US" b="0" baseline="0" dirty="0" smtClean="0"/>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Are similar payments made to other non-Government employees?  If so, it is less likely that the compensation is tied to the employee’s government service. This is typically the main factor that will arise for new entrants during the presidential transition, such as the receipt of severance payments, vesting of stock options, or payments of partnership shares.  The key inquiry is whether the payments in question would be made in the same fashion to other individuals leaving the employer and going elsewhere in the private sector.  </a:t>
            </a:r>
            <a:r>
              <a:rPr lang="en-US" baseline="0" dirty="0" smtClean="0"/>
              <a:t>[CLICK]</a:t>
            </a:r>
            <a:endParaRPr lang="en-US" b="0" baseline="0" dirty="0" smtClean="0"/>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Finally, is the payment a </a:t>
            </a:r>
            <a:r>
              <a:rPr lang="en-US" b="0" i="1" baseline="0" dirty="0" smtClean="0"/>
              <a:t>bona fide</a:t>
            </a:r>
            <a:r>
              <a:rPr lang="en-US" b="0" i="0" baseline="0" dirty="0" smtClean="0"/>
              <a:t> public service award?  Intent to compensate for the employee’s specific Government services could not be inferred from such an award, if it is motivated by a desire to honor distinguished public service. </a:t>
            </a:r>
            <a:r>
              <a:rPr lang="en-US" baseline="0" dirty="0" smtClean="0"/>
              <a:t>[CLICK]</a:t>
            </a:r>
          </a:p>
          <a:p>
            <a:endParaRPr lang="en-US" baseline="0" dirty="0" smtClean="0"/>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42963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 the</a:t>
            </a:r>
            <a:r>
              <a:rPr lang="en-US" baseline="0" dirty="0" smtClean="0"/>
              <a:t> most common scenario that would suggest a violation of 18 U.S.C. section 209 is where you have:</a:t>
            </a:r>
          </a:p>
          <a:p>
            <a:endParaRPr lang="en-US" baseline="0" dirty="0" smtClean="0"/>
          </a:p>
          <a:p>
            <a:r>
              <a:rPr lang="en-US" baseline="0" dirty="0" smtClean="0"/>
              <a:t>A payment</a:t>
            </a:r>
          </a:p>
          <a:p>
            <a:endParaRPr lang="en-US" baseline="0" dirty="0" smtClean="0"/>
          </a:p>
          <a:p>
            <a:r>
              <a:rPr lang="en-US" baseline="0" dirty="0" smtClean="0"/>
              <a:t>To a government employee</a:t>
            </a:r>
          </a:p>
          <a:p>
            <a:endParaRPr lang="en-US" baseline="0" dirty="0" smtClean="0"/>
          </a:p>
          <a:p>
            <a:r>
              <a:rPr lang="en-US" baseline="0" dirty="0" smtClean="0"/>
              <a:t>From someone who has business before that employee’s agency; and</a:t>
            </a:r>
          </a:p>
          <a:p>
            <a:endParaRPr lang="en-US" baseline="0" dirty="0" smtClean="0"/>
          </a:p>
          <a:p>
            <a:r>
              <a:rPr lang="en-US" baseline="0" dirty="0" smtClean="0"/>
              <a:t>The payment was not made as part of some established policy.  </a:t>
            </a:r>
          </a:p>
        </p:txBody>
      </p:sp>
      <p:sp>
        <p:nvSpPr>
          <p:cNvPr id="4" name="Slide Number Placeholder 3"/>
          <p:cNvSpPr>
            <a:spLocks noGrp="1"/>
          </p:cNvSpPr>
          <p:nvPr>
            <p:ph type="sldNum" sz="quarter" idx="10"/>
          </p:nvPr>
        </p:nvSpPr>
        <p:spPr/>
        <p:txBody>
          <a:bodyPr/>
          <a:lstStyle/>
          <a:p>
            <a:fld id="{51F4E4E0-FB0F-460B-9C38-679CCB1618C4}" type="slidenum">
              <a:rPr lang="en-US" smtClean="0"/>
              <a:t>16</a:t>
            </a:fld>
            <a:endParaRPr lang="en-US"/>
          </a:p>
        </p:txBody>
      </p:sp>
    </p:spTree>
    <p:extLst>
      <p:ext uri="{BB962C8B-B14F-4D97-AF65-F5344CB8AC3E}">
        <p14:creationId xmlns:p14="http://schemas.microsoft.com/office/powerpoint/2010/main" val="1901187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also numerous exceptions to Section 209’s general prohibition, but I won’t go into detail on those today.  Should the</a:t>
            </a:r>
            <a:r>
              <a:rPr lang="en-US" baseline="0" dirty="0" smtClean="0"/>
              <a:t> facts suggest that one of these exceptions might be applicable and you have questions, we encourage you to reach out to your desk officer.  </a:t>
            </a:r>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59729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point of clarification I’d like to highlight</a:t>
            </a:r>
            <a:r>
              <a:rPr lang="en-US" baseline="0" dirty="0" smtClean="0"/>
              <a:t> – how is salary supplementation different than bribery or illegal gratuities?</a:t>
            </a:r>
            <a:endParaRPr lang="en-US" dirty="0" smtClean="0"/>
          </a:p>
          <a:p>
            <a:endParaRPr lang="en-US" dirty="0" smtClean="0"/>
          </a:p>
          <a:p>
            <a:r>
              <a:rPr lang="en-US" dirty="0" smtClean="0"/>
              <a:t>Although the origins</a:t>
            </a:r>
            <a:r>
              <a:rPr lang="en-US" baseline="0" dirty="0" smtClean="0"/>
              <a:t> of 18 U.S.C. </a:t>
            </a:r>
            <a:r>
              <a:rPr lang="en-US" dirty="0"/>
              <a:t>§ 201 (which prohibits bribery and illegal gratuities) and 18 U.S.C. § 209 are distinct [CLICK], they are often thought of as cousins or members of a hierarchy of impermissible payments.  Bayless Manning, who published a comprehensive analysis of Federal Conflict of Interest Laws in 1964, described Section 209 and its predecessor as “a prelude to bribery.”    </a:t>
            </a:r>
          </a:p>
          <a:p>
            <a:endParaRPr lang="en-US" baseline="0" dirty="0" smtClean="0"/>
          </a:p>
          <a:p>
            <a:r>
              <a:rPr lang="en-US" baseline="0" dirty="0" smtClean="0"/>
              <a:t>Bribery, prohibited in </a:t>
            </a:r>
            <a:r>
              <a:rPr lang="en-US" dirty="0"/>
              <a:t>§ 201(b) requires: [CLICK] (1) a public official; (2) corrupt intent on the part of the </a:t>
            </a:r>
            <a:r>
              <a:rPr lang="en-US" dirty="0" err="1"/>
              <a:t>payor</a:t>
            </a:r>
            <a:r>
              <a:rPr lang="en-US" dirty="0"/>
              <a:t> or payee; (3) a thing of value that accrues to the public official; (4) a relationship between that thing of value and an official act; and (5) an intent to influence the public official in carrying out an official act.  </a:t>
            </a:r>
          </a:p>
          <a:p>
            <a:endParaRPr lang="en-US" dirty="0"/>
          </a:p>
          <a:p>
            <a:pPr defTabSz="931774">
              <a:defRPr/>
            </a:pPr>
            <a:r>
              <a:rPr lang="en-US" dirty="0"/>
              <a:t>An illegal gratuity in § 201(c), which courts have held is a lesser-included offense of bribery, only requires: [CLICK] (1) a public official; (2) a thing of value that accrues to the public official; (3) a relationship between that thing of value and an official act; and (4) an intent to pass a benefit for or because of an official act.  </a:t>
            </a:r>
          </a:p>
          <a:p>
            <a:endParaRPr lang="en-US" baseline="0" dirty="0" smtClean="0"/>
          </a:p>
          <a:p>
            <a:r>
              <a:rPr lang="en-US" baseline="0" dirty="0" smtClean="0"/>
              <a:t>Salary supplementation only requires </a:t>
            </a:r>
            <a:r>
              <a:rPr lang="en-US" b="1" baseline="0" dirty="0" smtClean="0"/>
              <a:t>two</a:t>
            </a:r>
            <a:r>
              <a:rPr lang="en-US" baseline="0" dirty="0" smtClean="0"/>
              <a:t> of the elements required for bribery and illegal gratuities: [CLICK] (1) a public official or federal employee and (2) a thing of value that accrues to that individual.  Absent are: (1) corrupt intent (in the case of bribery); (2) a relationship between the thing of value and any official act (in the case of both bribery and illegal gratuities).  </a:t>
            </a:r>
          </a:p>
          <a:p>
            <a:endParaRPr lang="en-US" baseline="0" dirty="0" smtClean="0"/>
          </a:p>
          <a:p>
            <a:r>
              <a:rPr lang="en-US" baseline="0" dirty="0" smtClean="0"/>
              <a:t>As such, courts have held that salary supplementation is </a:t>
            </a:r>
            <a:r>
              <a:rPr lang="en-US" u="sng" baseline="0" dirty="0" smtClean="0"/>
              <a:t>NOT</a:t>
            </a:r>
            <a:r>
              <a:rPr lang="en-US" u="none" baseline="0" dirty="0" smtClean="0"/>
              <a:t> a lesser-included offense of bribery.</a:t>
            </a:r>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206456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resources</a:t>
            </a:r>
            <a:r>
              <a:rPr lang="en-US" baseline="0" dirty="0" smtClean="0"/>
              <a:t> are available to you?  [CLICK]</a:t>
            </a:r>
          </a:p>
          <a:p>
            <a:r>
              <a:rPr lang="en-US" baseline="0" dirty="0" smtClean="0"/>
              <a:t/>
            </a:r>
            <a:br>
              <a:rPr lang="en-US" baseline="0" dirty="0" smtClean="0"/>
            </a:br>
            <a:r>
              <a:rPr lang="en-US" baseline="0" dirty="0" smtClean="0"/>
              <a:t>OGE’s most thorough guidance on Section 209 remains </a:t>
            </a:r>
            <a:r>
              <a:rPr lang="en-US" baseline="0" dirty="0" err="1" smtClean="0"/>
              <a:t>DAEOgram</a:t>
            </a:r>
            <a:r>
              <a:rPr lang="en-US" baseline="0" dirty="0" smtClean="0"/>
              <a:t> DO-02-016, or Informal Advisory Opinion 02 x 4.  [CLICK]</a:t>
            </a:r>
          </a:p>
          <a:p>
            <a:endParaRPr lang="en-US" baseline="0" dirty="0" smtClean="0"/>
          </a:p>
          <a:p>
            <a:r>
              <a:rPr lang="en-US" baseline="0" dirty="0" smtClean="0"/>
              <a:t>As evidenced by my examples this morning, there are also numerous other legal advisories regarding specific factual scenarios.  I’d also direct you to OGE’s annual prosecution surveys, which typically include several cases involving violations of Section 209.  [CLICK]</a:t>
            </a:r>
          </a:p>
          <a:p>
            <a:endParaRPr lang="en-US" baseline="0" dirty="0" smtClean="0"/>
          </a:p>
          <a:p>
            <a:r>
              <a:rPr lang="en-US" baseline="0" dirty="0" smtClean="0"/>
              <a:t>The Department of Justice OLC opinions provide additional assistance [CLICK], as do many of the court cases cited today.  [CLICK]</a:t>
            </a:r>
          </a:p>
          <a:p>
            <a:endParaRPr lang="en-US" baseline="0" dirty="0" smtClean="0"/>
          </a:p>
          <a:p>
            <a:r>
              <a:rPr lang="en-US" baseline="0" dirty="0" smtClean="0"/>
              <a:t>Finally, your OGE Desk Officers are always available to answer questions as they arise.  </a:t>
            </a:r>
          </a:p>
          <a:p>
            <a:endParaRPr lang="en-US" baseline="0" dirty="0" smtClean="0"/>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686904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by looking at </a:t>
            </a:r>
            <a:r>
              <a:rPr lang="en-US" dirty="0" smtClean="0">
                <a:latin typeface="Candara"/>
              </a:rPr>
              <a:t>§ 209</a:t>
            </a:r>
            <a:r>
              <a:rPr lang="en-US" baseline="0" dirty="0" smtClean="0">
                <a:latin typeface="Candara"/>
              </a:rPr>
              <a:t> and its prohibition on supplementation of salary</a:t>
            </a:r>
          </a:p>
          <a:p>
            <a:endParaRPr lang="en-US" baseline="0" dirty="0" smtClean="0">
              <a:latin typeface="Candara"/>
            </a:endParaRPr>
          </a:p>
          <a:p>
            <a:r>
              <a:rPr lang="en-US" baseline="0" dirty="0" smtClean="0">
                <a:latin typeface="Candara"/>
              </a:rPr>
              <a:t>[CLICK]</a:t>
            </a:r>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27236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Were there any questions at this point, before we turn to Extraordinary Payments?</a:t>
            </a:r>
          </a:p>
          <a:p>
            <a:endParaRPr lang="en-US" baseline="0" dirty="0" smtClean="0"/>
          </a:p>
          <a:p>
            <a:r>
              <a:rPr lang="en-US" baseline="0" dirty="0" smtClean="0"/>
              <a:t>With that, I will turn the floor over to Leigh.  </a:t>
            </a:r>
          </a:p>
          <a:p>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21134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thank you Patrick.  Now that we have talked about 209, which I am going to say we presented on first because it is more complicated than .503, let’s move to .503.</a:t>
            </a:r>
          </a:p>
          <a:p>
            <a:endParaRPr lang="en-US" baseline="0" dirty="0" smtClean="0"/>
          </a:p>
          <a:p>
            <a:r>
              <a:rPr lang="en-US" baseline="0" dirty="0" smtClean="0"/>
              <a:t>As I will probably repeat a bit, the big difference between 209 and .503 has to do with when a thing of value, a payment is received.  As you can see from the handout Patrick put together, if a payment, is received before government service, 18 U.S.C. 209 does not apply.  </a:t>
            </a:r>
            <a:endParaRPr lang="en-US" u="none" baseline="0" dirty="0" smtClean="0"/>
          </a:p>
          <a:p>
            <a:r>
              <a:rPr lang="en-US" u="none" baseline="0" dirty="0" smtClean="0"/>
              <a:t>So we know that 209 doesn’t apply, but now we have a regulatory provision at 5 C.F.R. 2635.503.</a:t>
            </a:r>
            <a:endParaRPr lang="en-US" u="none" dirty="0"/>
          </a:p>
        </p:txBody>
      </p:sp>
      <p:sp>
        <p:nvSpPr>
          <p:cNvPr id="4" name="Slide Number Placeholder 3"/>
          <p:cNvSpPr>
            <a:spLocks noGrp="1"/>
          </p:cNvSpPr>
          <p:nvPr>
            <p:ph type="sldNum" sz="quarter" idx="10"/>
          </p:nvPr>
        </p:nvSpPr>
        <p:spPr/>
        <p:txBody>
          <a:bodyPr/>
          <a:lstStyle/>
          <a:p>
            <a:fld id="{11257243-0781-40A6-89B9-33DAB1D8CD49}" type="slidenum">
              <a:rPr lang="en-US" smtClean="0"/>
              <a:t>21</a:t>
            </a:fld>
            <a:endParaRPr lang="en-US"/>
          </a:p>
        </p:txBody>
      </p:sp>
    </p:spTree>
    <p:extLst>
      <p:ext uri="{BB962C8B-B14F-4D97-AF65-F5344CB8AC3E}">
        <p14:creationId xmlns:p14="http://schemas.microsoft.com/office/powerpoint/2010/main" val="76216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all have already seen this slide.  It was slide 4th Patrick discussed,</a:t>
            </a:r>
            <a:r>
              <a:rPr lang="en-US" baseline="0" dirty="0" smtClean="0"/>
              <a:t> and Patrick used it to adeptly explain why we have 18 U.S.C. 209.  Now, these concerns are why we have 18 U.S.C. 209, but they are also why we have 5 C.F.R. 2635.503.</a:t>
            </a:r>
          </a:p>
          <a:p>
            <a:endParaRPr lang="en-US" baseline="0" dirty="0" smtClean="0"/>
          </a:p>
          <a:p>
            <a:r>
              <a:rPr lang="en-US" baseline="0" dirty="0" smtClean="0"/>
              <a:t>In </a:t>
            </a:r>
            <a:r>
              <a:rPr lang="en-US" u="none" baseline="0" dirty="0" smtClean="0"/>
              <a:t>Crandon, the Supreme Court held that 209 did not apply to an A) unconditional; B) severance payment; C) that is made to and received by an individual prior to the individual becoming a government employee.  In the case an individual was being paid a severance by Boeing, and the</a:t>
            </a:r>
            <a:r>
              <a:rPr lang="en-US" baseline="0" dirty="0" smtClean="0"/>
              <a:t> Court in </a:t>
            </a:r>
            <a:r>
              <a:rPr lang="en-US" u="sng" baseline="0" dirty="0" smtClean="0"/>
              <a:t>Crandon</a:t>
            </a:r>
            <a:r>
              <a:rPr lang="en-US" u="none" baseline="0" dirty="0" smtClean="0"/>
              <a:t> cited these concerns as why 209 was passed.  But the Court also went on to explain that when an A) unconditional; B) severance payment; C) is made to an individual prior to government service, only the </a:t>
            </a:r>
            <a:r>
              <a:rPr lang="en-US" b="1" u="none" baseline="0" dirty="0" smtClean="0"/>
              <a:t>Second</a:t>
            </a:r>
            <a:r>
              <a:rPr lang="en-US" b="0" u="none" baseline="0" dirty="0" smtClean="0"/>
              <a:t> concern is present. [CLICK] and [CLICK]  [READ IT!]</a:t>
            </a:r>
            <a:endParaRPr lang="en-US" baseline="0" dirty="0" smtClean="0"/>
          </a:p>
          <a:p>
            <a:endParaRPr lang="en-US" dirty="0" smtClean="0"/>
          </a:p>
          <a:p>
            <a:r>
              <a:rPr lang="en-US" dirty="0" smtClean="0"/>
              <a:t>So, this second concern, does it remind anyone of anything?  Yes, it is the</a:t>
            </a:r>
            <a:r>
              <a:rPr lang="en-US" baseline="0" dirty="0" smtClean="0"/>
              <a:t> concern that OGE came back and addressed by passing .503.  An employee’s ability to favor his former outside employer is greatly diminished if the employee can’t work on specific party matters in which the former outside employer is a party or represents a party.</a:t>
            </a:r>
          </a:p>
          <a:p>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t>22</a:t>
            </a:fld>
            <a:endParaRPr lang="en-US"/>
          </a:p>
        </p:txBody>
      </p:sp>
    </p:spTree>
    <p:extLst>
      <p:ext uri="{BB962C8B-B14F-4D97-AF65-F5344CB8AC3E}">
        <p14:creationId xmlns:p14="http://schemas.microsoft.com/office/powerpoint/2010/main" val="4120083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OGE said in</a:t>
            </a:r>
            <a:r>
              <a:rPr lang="en-US" baseline="0" dirty="0" smtClean="0"/>
              <a:t> the preamble to the proposed rule.  [READ IT.]</a:t>
            </a:r>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t>23</a:t>
            </a:fld>
            <a:endParaRPr lang="en-US"/>
          </a:p>
        </p:txBody>
      </p:sp>
    </p:spTree>
    <p:extLst>
      <p:ext uri="{BB962C8B-B14F-4D97-AF65-F5344CB8AC3E}">
        <p14:creationId xmlns:p14="http://schemas.microsoft.com/office/powerpoint/2010/main" val="2823514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things first.  Before we get to the prohibition itself, let’s examine</a:t>
            </a:r>
            <a:r>
              <a:rPr lang="en-US" baseline="0" dirty="0" smtClean="0"/>
              <a:t> who is covered by the prohibition.</a:t>
            </a:r>
          </a:p>
          <a:p>
            <a:endParaRPr lang="en-US" baseline="0" dirty="0" smtClean="0"/>
          </a:p>
          <a:p>
            <a:r>
              <a:rPr lang="en-US" baseline="0" dirty="0" smtClean="0"/>
              <a:t>These are the three elements that must be met for the prohibition to apply.  First, as we have been discussing .503 only applies to payments received prior to government employment.  That is, as Patrick explained, prior to beginning the duties of the position.  </a:t>
            </a:r>
          </a:p>
          <a:p>
            <a:endParaRPr lang="en-US" baseline="0" dirty="0" smtClean="0"/>
          </a:p>
          <a:p>
            <a:r>
              <a:rPr lang="en-US" baseline="0" dirty="0" smtClean="0"/>
              <a:t>Now the three elements are:  First, and likely the easiest, is the individual must have received a thing of value worth more than $10,000.  </a:t>
            </a:r>
          </a:p>
          <a:p>
            <a:endParaRPr lang="en-US" baseline="0" dirty="0" smtClean="0"/>
          </a:p>
          <a:p>
            <a:r>
              <a:rPr lang="en-US" baseline="0" dirty="0" smtClean="0"/>
              <a:t>Next, that thing of value must be given on the basis of a determination made after it became known that the individual was considering or had accepted a federal position.  If a former employer determined it would give a payment to an employee, and it was determined prior to the government employee’s being considered for government employment OR if the former employer decided to give the payment and didn’t know the individual was seeking a government position, .503 does not apply.</a:t>
            </a:r>
          </a:p>
          <a:p>
            <a:endParaRPr lang="en-US" baseline="0" dirty="0" smtClean="0"/>
          </a:p>
          <a:p>
            <a:r>
              <a:rPr lang="en-US" baseline="0" dirty="0" smtClean="0"/>
              <a:t>I will also note that former employer is broadly construed to include any person with which the employer served as an officer, director, trustee, general partner, agent, attorney, consultant, employee, and even contractor.</a:t>
            </a:r>
          </a:p>
          <a:p>
            <a:endParaRPr lang="en-US" baseline="0" dirty="0" smtClean="0"/>
          </a:p>
          <a:p>
            <a:r>
              <a:rPr lang="en-US" baseline="0" dirty="0" smtClean="0"/>
              <a:t>Now the third element is likely the most complicated, so let’s take that in detail.</a:t>
            </a:r>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t>24</a:t>
            </a:fld>
            <a:endParaRPr lang="en-US"/>
          </a:p>
        </p:txBody>
      </p:sp>
    </p:spTree>
    <p:extLst>
      <p:ext uri="{BB962C8B-B14F-4D97-AF65-F5344CB8AC3E}">
        <p14:creationId xmlns:p14="http://schemas.microsoft.com/office/powerpoint/2010/main" val="220030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 thing to remember with</a:t>
            </a:r>
            <a:r>
              <a:rPr lang="en-US" baseline="0" dirty="0" smtClean="0"/>
              <a:t> this last element is determining whether the program is “established.”  If the program is established, the prohibition in 2635.503 does not apply.</a:t>
            </a:r>
          </a:p>
          <a:p>
            <a:endParaRPr lang="en-US" baseline="0" dirty="0" smtClean="0"/>
          </a:p>
          <a:p>
            <a:r>
              <a:rPr lang="en-US" baseline="0" dirty="0" smtClean="0"/>
              <a:t>So, OGE explains that a program is established:  [CLICK]</a:t>
            </a:r>
          </a:p>
          <a:p>
            <a:endParaRPr lang="en-US" baseline="0" dirty="0" smtClean="0"/>
          </a:p>
          <a:p>
            <a:pPr marL="232943" indent="-232943">
              <a:buAutoNum type="arabicPeriod"/>
            </a:pPr>
            <a:r>
              <a:rPr lang="en-US" baseline="0" dirty="0" smtClean="0"/>
              <a:t>If it is in writing, whether that be in a corporations bylaws, a contract, or other written form. OR [CLICK]</a:t>
            </a:r>
          </a:p>
          <a:p>
            <a:pPr marL="232943" indent="-232943">
              <a:buAutoNum type="arabicPeriod"/>
            </a:pPr>
            <a:r>
              <a:rPr lang="en-US" baseline="0" dirty="0" smtClean="0"/>
              <a:t>If there is a history of similar payments made to others NOT entering government.</a:t>
            </a:r>
          </a:p>
          <a:p>
            <a:pPr marL="232943" indent="-232943">
              <a:buAutoNum type="arabicPeriod"/>
            </a:pPr>
            <a:endParaRPr lang="en-US" baseline="0" dirty="0" smtClean="0"/>
          </a:p>
          <a:p>
            <a:r>
              <a:rPr lang="en-US" baseline="0" dirty="0" smtClean="0"/>
              <a:t>Now that we understand when an employee is subject to the prohibition in .503, let’s now take a look at that prohibition, itself.</a:t>
            </a:r>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t>25</a:t>
            </a:fld>
            <a:endParaRPr lang="en-US"/>
          </a:p>
        </p:txBody>
      </p:sp>
    </p:spTree>
    <p:extLst>
      <p:ext uri="{BB962C8B-B14F-4D97-AF65-F5344CB8AC3E}">
        <p14:creationId xmlns:p14="http://schemas.microsoft.com/office/powerpoint/2010/main" val="220030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is pretty simple:  [CLICK]  The employee</a:t>
            </a:r>
            <a:r>
              <a:rPr lang="en-US" baseline="0" dirty="0" smtClean="0"/>
              <a:t> may not participate in a specific party matter if the former employer is a party or represents a party.</a:t>
            </a:r>
          </a:p>
          <a:p>
            <a:endParaRPr lang="en-US" baseline="0" dirty="0" smtClean="0"/>
          </a:p>
          <a:p>
            <a:r>
              <a:rPr lang="en-US" baseline="0" dirty="0" smtClean="0"/>
              <a:t>[CLICK]</a:t>
            </a:r>
          </a:p>
          <a:p>
            <a:endParaRPr lang="en-US" baseline="0" dirty="0" smtClean="0"/>
          </a:p>
          <a:p>
            <a:r>
              <a:rPr lang="en-US" baseline="0" dirty="0" smtClean="0"/>
              <a:t>This prohibition is automatic and runs for two year FROM THE DATE THE PAYMENT IS RECEIVED.  This is obviously different from the Paragraph 2 of EO 13490 (the ETHICS Pledge), which runs from the employee’s DATE OF APPOINTMENT.</a:t>
            </a:r>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t>26</a:t>
            </a:fld>
            <a:endParaRPr lang="en-US"/>
          </a:p>
        </p:txBody>
      </p:sp>
    </p:spTree>
    <p:extLst>
      <p:ext uri="{BB962C8B-B14F-4D97-AF65-F5344CB8AC3E}">
        <p14:creationId xmlns:p14="http://schemas.microsoft.com/office/powerpoint/2010/main" val="3688448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never seen a waiver, or</a:t>
            </a:r>
            <a:r>
              <a:rPr lang="en-US" baseline="0" dirty="0" smtClean="0"/>
              <a:t> heard of one for that matter.  But there is authority for the head of an agency to waive .503 if he or she finds that the amount of the payment was not so substantial as to cause a reasonable person to question the employee’s ability to act impartially.</a:t>
            </a:r>
          </a:p>
          <a:p>
            <a:endParaRPr lang="en-US" baseline="0" dirty="0" smtClean="0"/>
          </a:p>
          <a:p>
            <a:r>
              <a:rPr lang="en-US" baseline="0" dirty="0" smtClean="0"/>
              <a:t>I will note that the head of an agency may delegate this authority to an employee who “has been delegated authority to issue individuals waivers under 18 U.S.C. 208(b).</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t>27</a:t>
            </a:fld>
            <a:endParaRPr lang="en-US"/>
          </a:p>
        </p:txBody>
      </p:sp>
    </p:spTree>
    <p:extLst>
      <p:ext uri="{BB962C8B-B14F-4D97-AF65-F5344CB8AC3E}">
        <p14:creationId xmlns:p14="http://schemas.microsoft.com/office/powerpoint/2010/main" val="3859642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does anyone have any questions on Extraordinary payments?</a:t>
            </a:r>
          </a:p>
          <a:p>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t>28</a:t>
            </a:fld>
            <a:endParaRPr lang="en-US"/>
          </a:p>
        </p:txBody>
      </p:sp>
    </p:spTree>
    <p:extLst>
      <p:ext uri="{BB962C8B-B14F-4D97-AF65-F5344CB8AC3E}">
        <p14:creationId xmlns:p14="http://schemas.microsoft.com/office/powerpoint/2010/main" val="821134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We have gone over the elements, now, through some hypotheticals, we will examine how OLC and OGE have prospectively and prudentially advised on 209 and .503.</a:t>
            </a:r>
          </a:p>
          <a:p>
            <a:pPr defTabSz="931774">
              <a:defRPr/>
            </a:pPr>
            <a:endParaRPr lang="en-US" dirty="0" smtClean="0"/>
          </a:p>
          <a:p>
            <a:pPr defTabSz="931774">
              <a:defRPr/>
            </a:pPr>
            <a:r>
              <a:rPr lang="en-US" dirty="0" smtClean="0"/>
              <a:t>A couple things I want to say, before, I ask everyone to take a look at the handout and</a:t>
            </a:r>
            <a:r>
              <a:rPr lang="en-US" baseline="0" dirty="0" smtClean="0"/>
              <a:t> hypotheticals we have provided.  First, for better or worse, as has been explained, 209 is an intent-driven crime.  That is the only thing that distinguishes an innocent payment for, say, services provided in one’s private capacity and having nothing to do with Government work, from a payment for one’s government services.  </a:t>
            </a:r>
          </a:p>
          <a:p>
            <a:pPr defTabSz="931774">
              <a:defRPr/>
            </a:pPr>
            <a:endParaRPr lang="en-US" baseline="0" dirty="0" smtClean="0"/>
          </a:p>
          <a:p>
            <a:pPr defTabSz="931774">
              <a:defRPr/>
            </a:pPr>
            <a:r>
              <a:rPr lang="en-US" baseline="0" dirty="0" smtClean="0"/>
              <a:t>As such, we cannot know the subjective intent or the </a:t>
            </a:r>
            <a:r>
              <a:rPr lang="en-US" baseline="0" dirty="0" err="1" smtClean="0"/>
              <a:t>payor</a:t>
            </a:r>
            <a:r>
              <a:rPr lang="en-US" baseline="0" dirty="0" smtClean="0"/>
              <a:t> or payee, unless they admit that it is payment for the government services of the employee.  On the other hand, if the </a:t>
            </a:r>
            <a:r>
              <a:rPr lang="en-US" baseline="0" dirty="0" err="1" smtClean="0"/>
              <a:t>payor</a:t>
            </a:r>
            <a:r>
              <a:rPr lang="en-US" baseline="0" dirty="0" smtClean="0"/>
              <a:t> or payee contends that it is NOT, you are not required, nor should you accept the stated intention of the </a:t>
            </a:r>
            <a:r>
              <a:rPr lang="en-US" baseline="0" dirty="0" err="1" smtClean="0"/>
              <a:t>payor</a:t>
            </a:r>
            <a:r>
              <a:rPr lang="en-US" baseline="0" dirty="0" smtClean="0"/>
              <a:t> or payee.  Just like a court of law, you are required to </a:t>
            </a:r>
            <a:r>
              <a:rPr lang="en-US" baseline="0" dirty="0" err="1" smtClean="0"/>
              <a:t>detemine</a:t>
            </a:r>
            <a:r>
              <a:rPr lang="en-US" baseline="0" dirty="0" smtClean="0"/>
              <a:t> the credibility of the statement, based on the person stating it and the surrounding, circumstantial evidence.</a:t>
            </a:r>
          </a:p>
          <a:p>
            <a:pPr defTabSz="931774">
              <a:defRPr/>
            </a:pPr>
            <a:endParaRPr lang="en-US" baseline="0" dirty="0" smtClean="0"/>
          </a:p>
          <a:p>
            <a:pPr defTabSz="931774">
              <a:defRPr/>
            </a:pPr>
            <a:r>
              <a:rPr lang="en-US" baseline="0" dirty="0" smtClean="0"/>
              <a:t>If anyone is familiar with the badges of fraud, the factors Patrick went over are just like badges of fraud.  No one factor is dispositive, and you must make a determination of whether you think that there is a real potential for a 209 violation based on a totality of the circumstances.  However, you are NOT determining whether you think 209 WILL BE violated, only whether there is a real possibility, and if there is, as a provider of prospective and prudence guidance, you must direct the employee to reject the payment.</a:t>
            </a:r>
          </a:p>
          <a:p>
            <a:pPr defTabSz="931774">
              <a:defRPr/>
            </a:pPr>
            <a:endParaRPr lang="en-US" baseline="0" dirty="0" smtClean="0"/>
          </a:p>
          <a:p>
            <a:pPr defTabSz="931774">
              <a:defRPr/>
            </a:pPr>
            <a:r>
              <a:rPr lang="en-US" baseline="0" dirty="0" smtClean="0"/>
              <a:t>So, I hope everyone will participate—I am sure you’d rather that, and I know I would… At this point, if everyone could read and answer the questions posed by Hypothetical 1 (and only hypo 1)--  When you are done, if you could look up so I know we can start discussing them, that would be appreciated.  They are not long hypo’s so hopefully we can get through all the one’s we have today.  </a:t>
            </a:r>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t>29</a:t>
            </a:fld>
            <a:endParaRPr lang="en-US"/>
          </a:p>
        </p:txBody>
      </p:sp>
    </p:spTree>
    <p:extLst>
      <p:ext uri="{BB962C8B-B14F-4D97-AF65-F5344CB8AC3E}">
        <p14:creationId xmlns:p14="http://schemas.microsoft.com/office/powerpoint/2010/main" val="149875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t>Where did this statute come from?  It has essentially two basic underpinnings.  </a:t>
            </a:r>
          </a:p>
          <a:p>
            <a:endParaRPr lang="en-US" u="none" baseline="0" dirty="0" smtClean="0"/>
          </a:p>
          <a:p>
            <a:r>
              <a:rPr lang="en-US" u="none" baseline="0" dirty="0" smtClean="0"/>
              <a:t>The first is related to appropriations concerns. [CLICK]</a:t>
            </a:r>
          </a:p>
          <a:p>
            <a:endParaRPr lang="en-US" b="1" u="none" baseline="0" dirty="0" smtClean="0"/>
          </a:p>
          <a:p>
            <a:r>
              <a:rPr lang="en-US" b="0" u="none" baseline="0" dirty="0" smtClean="0"/>
              <a:t>The legislation was originally targeted at a Bureau of Education practice, then in the Department of the Interior, where staff was paid $1.00 per year, but received their real salaries from outside foundations and universities.  There was a belief that these individuals were using their government status to influence the government and to endorse and publicize the views of these outside entities.  Thus, legislation was originally aimed at specifically prohibiting the Bureau of Education from using the services of individuals whose salaries were paid by these outside sources.</a:t>
            </a:r>
          </a:p>
          <a:p>
            <a:endParaRPr lang="en-US" b="0" u="none" baseline="0" dirty="0" smtClean="0"/>
          </a:p>
          <a:p>
            <a:r>
              <a:rPr lang="en-US" b="0" u="none" baseline="0" dirty="0" smtClean="0"/>
              <a:t>However, the proposed legislation developed into more general terms.</a:t>
            </a:r>
            <a:endParaRPr lang="en-US" dirty="0" smtClean="0"/>
          </a:p>
          <a:p>
            <a:endParaRPr lang="en-US" dirty="0" smtClean="0"/>
          </a:p>
          <a:p>
            <a:r>
              <a:rPr lang="en-US" dirty="0" smtClean="0"/>
              <a:t>The second concept underlying this statute is the</a:t>
            </a:r>
            <a:r>
              <a:rPr lang="en-US" baseline="0" dirty="0" smtClean="0"/>
              <a:t> concern of divided loyalties [CLICK], which to some extent, is an </a:t>
            </a:r>
            <a:r>
              <a:rPr lang="en-US" u="none" baseline="0" dirty="0" smtClean="0"/>
              <a:t>evolution of the original appropriations issue.  The Department of Justice explained in a 1922 opinion that </a:t>
            </a:r>
            <a:r>
              <a:rPr lang="en-US" dirty="0" smtClean="0"/>
              <a:t>“No government official or employee should serve two masters to the prejudice of his unbiased devotion to the interests of the United States” – 33 Op. </a:t>
            </a:r>
            <a:r>
              <a:rPr lang="en-US" dirty="0" err="1" smtClean="0"/>
              <a:t>Atty</a:t>
            </a:r>
            <a:r>
              <a:rPr lang="en-US" dirty="0" smtClean="0"/>
              <a:t>’ Gen. 272, 274 (1922)</a:t>
            </a:r>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26307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For the first hypothetical— CLICK (Covered by .503)?</a:t>
            </a:r>
          </a:p>
          <a:p>
            <a:pPr defTabSz="931774">
              <a:defRPr/>
            </a:pPr>
            <a:endParaRPr lang="en-US" baseline="0" dirty="0" smtClean="0"/>
          </a:p>
          <a:p>
            <a:pPr defTabSz="931774">
              <a:defRPr/>
            </a:pPr>
            <a:r>
              <a:rPr lang="en-US" baseline="0" dirty="0" smtClean="0"/>
              <a:t>So raise of hands– who thinks that this payment is covered by .503?  And who doesn’t?</a:t>
            </a:r>
          </a:p>
          <a:p>
            <a:pPr defTabSz="931774">
              <a:defRPr/>
            </a:pPr>
            <a:endParaRPr lang="en-US" baseline="0" dirty="0" smtClean="0"/>
          </a:p>
          <a:p>
            <a:pPr defTabSz="931774">
              <a:defRPr/>
            </a:pPr>
            <a:r>
              <a:rPr lang="en-US" baseline="0" dirty="0" smtClean="0"/>
              <a:t>[CLICK]</a:t>
            </a:r>
          </a:p>
          <a:p>
            <a:pPr defTabSz="931774">
              <a:defRPr/>
            </a:pPr>
            <a:r>
              <a:rPr lang="en-US" baseline="0" dirty="0" smtClean="0"/>
              <a:t>Ok for those who don’t, why?  Can you walk me through your analysis?</a:t>
            </a:r>
          </a:p>
          <a:p>
            <a:pPr defTabSz="931774">
              <a:defRPr/>
            </a:pPr>
            <a:endParaRPr lang="en-US" baseline="0" dirty="0" smtClean="0"/>
          </a:p>
          <a:p>
            <a:pPr defTabSz="931774">
              <a:defRPr/>
            </a:pPr>
            <a:r>
              <a:rPr lang="en-US" baseline="0" dirty="0" smtClean="0"/>
              <a:t>[MY analysis- .503:  There is a payment– 1) of more than $10,000; 2) the employer knows that the individual is going to work for the Executive Branch, and it is not necessary for this element that the employer knows which agency, so both these elements are satisfied; what about the third element?  The third element is NOT satisfied because this is an established benefits program—it is in writing (in the employee handbook), so there is no .503 restriction.]</a:t>
            </a:r>
          </a:p>
          <a:p>
            <a:pPr defTabSz="931774">
              <a:defRPr/>
            </a:pPr>
            <a:endParaRPr lang="en-US" baseline="0" dirty="0" smtClean="0"/>
          </a:p>
          <a:p>
            <a:pPr defTabSz="931774">
              <a:defRPr/>
            </a:pPr>
            <a:r>
              <a:rPr lang="en-US" baseline="0" dirty="0" smtClean="0"/>
              <a:t>Great.  [CLICK]</a:t>
            </a:r>
          </a:p>
          <a:p>
            <a:pPr defTabSz="931774">
              <a:defRPr/>
            </a:pPr>
            <a:endParaRPr lang="en-US" baseline="0" dirty="0" smtClean="0"/>
          </a:p>
          <a:p>
            <a:pPr defTabSz="931774">
              <a:defRPr/>
            </a:pPr>
            <a:r>
              <a:rPr lang="en-US" baseline="0" dirty="0" smtClean="0"/>
              <a:t>Next, should you as the ethics official advise the employee to reject the payment?</a:t>
            </a:r>
          </a:p>
          <a:p>
            <a:pPr defTabSz="931774">
              <a:defRPr/>
            </a:pPr>
            <a:endParaRPr lang="en-US" baseline="0" dirty="0" smtClean="0"/>
          </a:p>
          <a:p>
            <a:pPr defTabSz="931774">
              <a:defRPr/>
            </a:pPr>
            <a:r>
              <a:rPr lang="en-US" baseline="0" dirty="0" smtClean="0"/>
              <a:t>Raise of hands, who thinks that this payment should be rejected by the employee because it poses a 209 problem?  Who doesn’t think it is a problem?  </a:t>
            </a:r>
          </a:p>
          <a:p>
            <a:pPr defTabSz="931774">
              <a:defRPr/>
            </a:pPr>
            <a:endParaRPr lang="en-US" baseline="0" dirty="0" smtClean="0"/>
          </a:p>
          <a:p>
            <a:pPr defTabSz="931774">
              <a:defRPr/>
            </a:pPr>
            <a:r>
              <a:rPr lang="en-US" baseline="0" dirty="0" smtClean="0"/>
              <a:t>[MY Analysis: 209- 1. We have an officer or employee of the executive branch, that is during government employment; 2. Receiving something of value; 3. From a source other than the United States, but is this payment “compensation for services as an employee of the United States.”  Let’s look to the factors:</a:t>
            </a:r>
          </a:p>
          <a:p>
            <a:pPr defTabSz="931774">
              <a:defRPr/>
            </a:pPr>
            <a:endParaRPr lang="en-US" baseline="0" dirty="0" smtClean="0"/>
          </a:p>
          <a:p>
            <a:pPr marL="228600" indent="-228600" defTabSz="931774">
              <a:buAutoNum type="arabicPeriod"/>
              <a:defRPr/>
            </a:pPr>
            <a:r>
              <a:rPr lang="en-US" baseline="0" dirty="0" smtClean="0"/>
              <a:t>It is not the expressed intent of the </a:t>
            </a:r>
            <a:r>
              <a:rPr lang="en-US" baseline="0" dirty="0" err="1" smtClean="0"/>
              <a:t>payor</a:t>
            </a:r>
            <a:r>
              <a:rPr lang="en-US" baseline="0" dirty="0" smtClean="0"/>
              <a:t> to compensation for government service—quite the contrary, it is the stated policy of the company to provide severance for past services to the com</a:t>
            </a:r>
            <a:r>
              <a:rPr lang="en-US" b="0" baseline="0" dirty="0" smtClean="0"/>
              <a:t>pany.</a:t>
            </a:r>
          </a:p>
          <a:p>
            <a:pPr marL="228600" indent="-228600" defTabSz="931774">
              <a:buAutoNum type="arabicPeriod"/>
              <a:defRPr/>
            </a:pPr>
            <a:r>
              <a:rPr lang="en-US" b="0" baseline="0" dirty="0" smtClean="0"/>
              <a:t>The employee would potentially be in a position to influence the Government on behalf of the </a:t>
            </a:r>
            <a:r>
              <a:rPr lang="en-US" b="0" baseline="0" dirty="0" err="1" smtClean="0"/>
              <a:t>payor</a:t>
            </a:r>
            <a:r>
              <a:rPr lang="en-US" b="0" baseline="0" dirty="0" smtClean="0"/>
              <a:t>, but we would need more facts, here. Also, the </a:t>
            </a:r>
            <a:r>
              <a:rPr lang="en-US" b="0" baseline="0" dirty="0" err="1" smtClean="0"/>
              <a:t>payor</a:t>
            </a:r>
            <a:r>
              <a:rPr lang="en-US" b="0" baseline="0" dirty="0" smtClean="0"/>
              <a:t> does not know that the payee would be in that position, because the </a:t>
            </a:r>
            <a:r>
              <a:rPr lang="en-US" b="0" baseline="0" dirty="0" err="1" smtClean="0"/>
              <a:t>payor</a:t>
            </a:r>
            <a:r>
              <a:rPr lang="en-US" b="0" baseline="0" dirty="0" smtClean="0"/>
              <a:t> does not know the employee is going to the DoD.</a:t>
            </a:r>
          </a:p>
          <a:p>
            <a:pPr marL="228600" indent="-228600" defTabSz="931774">
              <a:buAutoNum type="arabicPeriod"/>
              <a:defRPr/>
            </a:pPr>
            <a:r>
              <a:rPr lang="en-US" baseline="0" dirty="0" smtClean="0"/>
              <a:t>There is a substantial relationship or pattern of dealings between the employee’s agency and the </a:t>
            </a:r>
            <a:r>
              <a:rPr lang="en-US" baseline="0" dirty="0" err="1" smtClean="0"/>
              <a:t>payor</a:t>
            </a:r>
            <a:r>
              <a:rPr lang="en-US" baseline="0" dirty="0" smtClean="0"/>
              <a:t>.</a:t>
            </a:r>
          </a:p>
          <a:p>
            <a:pPr marL="228600" indent="-228600" defTabSz="931774">
              <a:buAutoNum type="arabicPeriod"/>
              <a:defRPr/>
            </a:pPr>
            <a:r>
              <a:rPr lang="en-US" baseline="0" dirty="0" smtClean="0"/>
              <a:t>The payment is not given to the employee because of his official position, but rather because of his service to the company.</a:t>
            </a:r>
          </a:p>
          <a:p>
            <a:pPr marL="228600" indent="-228600" defTabSz="931774">
              <a:buAutoNum type="arabicPeriod"/>
              <a:defRPr/>
            </a:pPr>
            <a:r>
              <a:rPr lang="en-US" baseline="0" dirty="0" smtClean="0"/>
              <a:t>The </a:t>
            </a:r>
            <a:r>
              <a:rPr lang="en-US" baseline="0" dirty="0" err="1" smtClean="0"/>
              <a:t>payor</a:t>
            </a:r>
            <a:r>
              <a:rPr lang="en-US" baseline="0" dirty="0" smtClean="0"/>
              <a:t> is not a Gov’t EE.</a:t>
            </a:r>
          </a:p>
          <a:p>
            <a:pPr marL="228600" indent="-228600" defTabSz="931774">
              <a:buAutoNum type="arabicPeriod"/>
              <a:defRPr/>
            </a:pPr>
            <a:r>
              <a:rPr lang="en-US" baseline="0" dirty="0" smtClean="0"/>
              <a:t>The circumstances do indicate that the payment is motivated by a desire other than to compensate the employee for Government service; again it is to compensate the Government employee for past services to the company.</a:t>
            </a:r>
          </a:p>
          <a:p>
            <a:pPr marL="228600" indent="-228600" defTabSz="931774">
              <a:buAutoNum type="arabicPeriod"/>
              <a:defRPr/>
            </a:pPr>
            <a:r>
              <a:rPr lang="en-US" baseline="0" dirty="0" smtClean="0"/>
              <a:t>Similar payment are made to non-Government employees.  IN fact these severance payments are made to all employees who leave, unless the employee goes to a competitor.</a:t>
            </a:r>
          </a:p>
          <a:p>
            <a:pPr marL="228600" indent="-228600" defTabSz="931774">
              <a:buAutoNum type="arabicPeriod"/>
              <a:defRPr/>
            </a:pPr>
            <a:r>
              <a:rPr lang="en-US" baseline="0" dirty="0" smtClean="0"/>
              <a:t>This is not a Bona fide public service award.</a:t>
            </a:r>
          </a:p>
          <a:p>
            <a:pPr marL="0" indent="0" defTabSz="931774">
              <a:buNone/>
              <a:defRPr/>
            </a:pPr>
            <a:endParaRPr lang="en-US" baseline="0" dirty="0" smtClean="0"/>
          </a:p>
          <a:p>
            <a:pPr defTabSz="931774">
              <a:defRPr/>
            </a:pPr>
            <a:r>
              <a:rPr lang="en-US" baseline="0" dirty="0" smtClean="0"/>
              <a:t>So it appears that while some elements are met, based on the totality of the circumstances, e.g. the </a:t>
            </a:r>
            <a:r>
              <a:rPr lang="en-US" baseline="0" dirty="0" err="1" smtClean="0"/>
              <a:t>payor’s</a:t>
            </a:r>
            <a:r>
              <a:rPr lang="en-US" baseline="0" dirty="0" smtClean="0"/>
              <a:t> intent, the fact that payments go to non-Gov’t EEs, the fact that the policy is in writing, and the circumstances indicate the motivation is to compensate the EE for something OTHER than Gov’t Service, the employee may accept these installment payments.  </a:t>
            </a:r>
            <a:r>
              <a:rPr lang="en-US" b="1" baseline="0" dirty="0" smtClean="0">
                <a:solidFill>
                  <a:srgbClr val="FF0000"/>
                </a:solidFill>
              </a:rPr>
              <a:t>[CITE --- CJS]</a:t>
            </a:r>
          </a:p>
          <a:p>
            <a:pPr defTabSz="931774">
              <a:defRPr/>
            </a:pPr>
            <a:r>
              <a:rPr lang="en-US" baseline="0" dirty="0" smtClean="0"/>
              <a:t>[CLICK]</a:t>
            </a:r>
          </a:p>
          <a:p>
            <a:pPr defTabSz="931774">
              <a:defRPr/>
            </a:pPr>
            <a:endParaRPr lang="en-US" baseline="0" dirty="0" smtClean="0"/>
          </a:p>
          <a:p>
            <a:pPr defTabSz="931774">
              <a:defRPr/>
            </a:pPr>
            <a:r>
              <a:rPr lang="en-US" baseline="0" dirty="0" smtClean="0"/>
              <a:t>Finally, who thinks that--regardless of how you would advise--this would be a 209 violation?</a:t>
            </a:r>
          </a:p>
          <a:p>
            <a:pPr defTabSz="931774">
              <a:defRPr/>
            </a:pPr>
            <a:endParaRPr lang="en-US" baseline="0" dirty="0" smtClean="0"/>
          </a:p>
          <a:p>
            <a:pPr defTabSz="931774">
              <a:defRPr/>
            </a:pPr>
            <a:r>
              <a:rPr lang="en-US" baseline="0" dirty="0" smtClean="0"/>
              <a:t>Raise of hands, who thinks this is a 209 violation?  Who thinks it is not?</a:t>
            </a:r>
          </a:p>
          <a:p>
            <a:pPr defTabSz="931774">
              <a:defRPr/>
            </a:pPr>
            <a:endParaRPr lang="en-US" baseline="0" dirty="0" smtClean="0"/>
          </a:p>
          <a:p>
            <a:pPr defTabSz="931774">
              <a:defRPr/>
            </a:pPr>
            <a:r>
              <a:rPr lang="en-US" baseline="0" dirty="0" smtClean="0"/>
              <a:t>[CLICK]</a:t>
            </a:r>
          </a:p>
          <a:p>
            <a:pPr defTabSz="931774">
              <a:defRPr/>
            </a:pPr>
            <a:endParaRPr lang="en-US" baseline="0" dirty="0" smtClean="0"/>
          </a:p>
          <a:p>
            <a:pPr defTabSz="931774">
              <a:defRPr/>
            </a:pPr>
            <a:r>
              <a:rPr lang="en-US" baseline="0" dirty="0" smtClean="0"/>
              <a:t>For those who don’t, why isn’t it?</a:t>
            </a:r>
          </a:p>
          <a:p>
            <a:pPr defTabSz="931774">
              <a:defRPr/>
            </a:pPr>
            <a:endParaRPr lang="en-US" baseline="0" dirty="0" smtClean="0"/>
          </a:p>
          <a:p>
            <a:pPr defTabSz="931774">
              <a:defRPr/>
            </a:pPr>
            <a:endParaRPr lang="en-US" baseline="0" dirty="0" smtClean="0"/>
          </a:p>
          <a:p>
            <a:pPr defTabSz="931774">
              <a:defRPr/>
            </a:pPr>
            <a:endParaRPr lang="en-US" baseline="0"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t>30</a:t>
            </a:fld>
            <a:endParaRPr lang="en-US"/>
          </a:p>
        </p:txBody>
      </p:sp>
    </p:spTree>
    <p:extLst>
      <p:ext uri="{BB962C8B-B14F-4D97-AF65-F5344CB8AC3E}">
        <p14:creationId xmlns:p14="http://schemas.microsoft.com/office/powerpoint/2010/main" val="1942435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for Reference purposes]</a:t>
            </a:r>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t>31</a:t>
            </a:fld>
            <a:endParaRPr lang="en-US"/>
          </a:p>
        </p:txBody>
      </p:sp>
    </p:spTree>
    <p:extLst>
      <p:ext uri="{BB962C8B-B14F-4D97-AF65-F5344CB8AC3E}">
        <p14:creationId xmlns:p14="http://schemas.microsoft.com/office/powerpoint/2010/main" val="220030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Just for reference purposes.</a:t>
            </a:r>
          </a:p>
        </p:txBody>
      </p:sp>
      <p:sp>
        <p:nvSpPr>
          <p:cNvPr id="4" name="Slide Number Placeholder 3"/>
          <p:cNvSpPr>
            <a:spLocks noGrp="1"/>
          </p:cNvSpPr>
          <p:nvPr>
            <p:ph type="sldNum" sz="quarter" idx="10"/>
          </p:nvPr>
        </p:nvSpPr>
        <p:spPr/>
        <p:txBody>
          <a:bodyPr/>
          <a:lstStyle/>
          <a:p>
            <a:fld id="{11257243-0781-40A6-89B9-33DAB1D8CD49}" type="slidenum">
              <a:rPr lang="en-US" smtClean="0"/>
              <a:t>32</a:t>
            </a:fld>
            <a:endParaRPr lang="en-US"/>
          </a:p>
        </p:txBody>
      </p:sp>
    </p:spTree>
    <p:extLst>
      <p:ext uri="{BB962C8B-B14F-4D97-AF65-F5344CB8AC3E}">
        <p14:creationId xmlns:p14="http://schemas.microsoft.com/office/powerpoint/2010/main" val="942963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Ok, now</a:t>
            </a:r>
            <a:r>
              <a:rPr lang="en-US" baseline="0" dirty="0" smtClean="0"/>
              <a:t> for the second hypothetical— CLICK (Covered by .503)?</a:t>
            </a:r>
          </a:p>
          <a:p>
            <a:pPr defTabSz="931774">
              <a:defRPr/>
            </a:pPr>
            <a:endParaRPr lang="en-US" baseline="0" dirty="0" smtClean="0"/>
          </a:p>
          <a:p>
            <a:pPr defTabSz="931774">
              <a:defRPr/>
            </a:pPr>
            <a:r>
              <a:rPr lang="en-US" baseline="0" dirty="0" smtClean="0"/>
              <a:t>So raise of hands– who thinks that this payment is covered by .503?  And who doesn’t?</a:t>
            </a:r>
          </a:p>
          <a:p>
            <a:pPr defTabSz="931774">
              <a:defRPr/>
            </a:pPr>
            <a:endParaRPr lang="en-US" baseline="0" dirty="0" smtClean="0"/>
          </a:p>
          <a:p>
            <a:pPr defTabSz="931774">
              <a:defRPr/>
            </a:pPr>
            <a:r>
              <a:rPr lang="en-US" baseline="0" dirty="0" smtClean="0"/>
              <a:t>[CLICK]</a:t>
            </a:r>
          </a:p>
          <a:p>
            <a:pPr defTabSz="931774">
              <a:defRPr/>
            </a:pPr>
            <a:r>
              <a:rPr lang="en-US" baseline="0" dirty="0" smtClean="0"/>
              <a:t>Ok for those who don’t, why?  Can you walk me through your analysis?</a:t>
            </a:r>
          </a:p>
          <a:p>
            <a:pPr defTabSz="931774">
              <a:defRPr/>
            </a:pPr>
            <a:endParaRPr lang="en-US" baseline="0" dirty="0" smtClean="0"/>
          </a:p>
          <a:p>
            <a:pPr defTabSz="931774">
              <a:defRPr/>
            </a:pPr>
            <a:r>
              <a:rPr lang="en-US" baseline="0" dirty="0" smtClean="0"/>
              <a:t>Great.  [CLICK]</a:t>
            </a:r>
          </a:p>
          <a:p>
            <a:pPr defTabSz="931774">
              <a:defRPr/>
            </a:pPr>
            <a:endParaRPr lang="en-US" b="0"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0" baseline="0" dirty="0" smtClean="0"/>
              <a:t>[MY analysis- .503:  There are two things of value here– 1) both of which are more than $10,000—the first is the severance, which we said based on Hypo 1 was not a .503, but now we have the vesting of stock options worth over $40,000; 2) the employer knows that the individual is going to work for the Executive Branch, and it is not necessary for this element that the employer knows which agency, so both these elements are satisfied; what about the third element?  The third element is NOT satisfied as to the severance payment because this is an established benefits program—it is in writing (in K), but what about the stock options?   .503 says that an extraordinary payment means “any item, including cash or an investment interest, with value in excess of $10,000”.  So the stock options would be covered and since the options would otherwise be forfeited/are not awarded based on an established written plan it is likely that .503 would apply.]</a:t>
            </a:r>
          </a:p>
          <a:p>
            <a:pPr marL="0" marR="0" indent="0" algn="l" defTabSz="931774"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0" baseline="0" dirty="0" smtClean="0"/>
              <a:t>I say likely because, it is still possible that the company has a policy or practice of accelerating the vesting of stock options for individuals not entering government.</a:t>
            </a:r>
          </a:p>
          <a:p>
            <a:pPr defTabSz="931774">
              <a:defRPr/>
            </a:pPr>
            <a:endParaRPr lang="en-US" baseline="0" dirty="0" smtClean="0"/>
          </a:p>
          <a:p>
            <a:pPr defTabSz="931774">
              <a:defRPr/>
            </a:pPr>
            <a:r>
              <a:rPr lang="en-US" baseline="0" dirty="0" smtClean="0"/>
              <a:t>Next, should you as the ethics official advise the employee to reject the payment?</a:t>
            </a:r>
          </a:p>
          <a:p>
            <a:pPr defTabSz="931774">
              <a:defRPr/>
            </a:pPr>
            <a:endParaRPr lang="en-US" baseline="0" dirty="0" smtClean="0"/>
          </a:p>
          <a:p>
            <a:pPr defTabSz="931774">
              <a:defRPr/>
            </a:pPr>
            <a:r>
              <a:rPr lang="en-US" baseline="0" dirty="0" smtClean="0"/>
              <a:t>Raise of hands, who thinks that this payment should be rejected by the employee because it poses a 209 problem?  Who doesn’t think it is a problem?  </a:t>
            </a:r>
          </a:p>
          <a:p>
            <a:pPr defTabSz="931774">
              <a:defRPr/>
            </a:pPr>
            <a:endParaRPr lang="en-US" baseline="0" dirty="0" smtClean="0"/>
          </a:p>
          <a:p>
            <a:pPr defTabSz="931774">
              <a:defRPr/>
            </a:pPr>
            <a:r>
              <a:rPr lang="en-US" baseline="0" dirty="0" smtClean="0"/>
              <a:t>For those, who don’t think it is a problem, can you walk me through your analysis of the issue.</a:t>
            </a:r>
          </a:p>
          <a:p>
            <a:pPr defTabSz="931774">
              <a:defRPr/>
            </a:pPr>
            <a:endParaRPr lang="en-US" baseline="0" dirty="0" smtClean="0"/>
          </a:p>
          <a:p>
            <a:pPr defTabSz="931774">
              <a:defRPr/>
            </a:pPr>
            <a:r>
              <a:rPr lang="en-US" b="0" baseline="0" dirty="0" smtClean="0"/>
              <a:t>[MY Analysis: 209- 1. We have an officer or employee of the executive branch, that is during government employment; 2. Receiving something of value; 3. From a source other than the United States, but is this payment “compensation for services as an employee of the United States.”  Let’s look to the factors:</a:t>
            </a:r>
          </a:p>
          <a:p>
            <a:pPr defTabSz="931774">
              <a:defRPr/>
            </a:pPr>
            <a:endParaRPr lang="en-US" b="0" baseline="0" dirty="0" smtClean="0"/>
          </a:p>
          <a:p>
            <a:pPr marL="228600" indent="-228600" defTabSz="931774">
              <a:buAutoNum type="arabicPeriod"/>
              <a:defRPr/>
            </a:pPr>
            <a:r>
              <a:rPr lang="en-US" b="0" baseline="0" dirty="0" smtClean="0"/>
              <a:t>It is not the expressed intent of the </a:t>
            </a:r>
            <a:r>
              <a:rPr lang="en-US" b="0" baseline="0" dirty="0" err="1" smtClean="0"/>
              <a:t>payor</a:t>
            </a:r>
            <a:r>
              <a:rPr lang="en-US" b="0" baseline="0" dirty="0" smtClean="0"/>
              <a:t> to compensation for government service—rather the company is paying based on a formula of past service to the company and final year of service.</a:t>
            </a:r>
          </a:p>
          <a:p>
            <a:pPr marL="228600" indent="-228600" defTabSz="931774">
              <a:buAutoNum type="arabicPeriod"/>
              <a:defRPr/>
            </a:pPr>
            <a:r>
              <a:rPr lang="en-US" b="0" baseline="0" dirty="0" smtClean="0"/>
              <a:t>The employee would potentially be in a position to influence the Government on behalf of the </a:t>
            </a:r>
            <a:r>
              <a:rPr lang="en-US" b="0" baseline="0" dirty="0" err="1" smtClean="0"/>
              <a:t>payor</a:t>
            </a:r>
            <a:r>
              <a:rPr lang="en-US" b="0" baseline="0" dirty="0" smtClean="0"/>
              <a:t>, but we would need more facts, here.  Also, the </a:t>
            </a:r>
            <a:r>
              <a:rPr lang="en-US" b="0" baseline="0" dirty="0" err="1" smtClean="0"/>
              <a:t>payor</a:t>
            </a:r>
            <a:r>
              <a:rPr lang="en-US" b="0" baseline="0" dirty="0" smtClean="0"/>
              <a:t> does not know that the payee would be in that position, because the </a:t>
            </a:r>
            <a:r>
              <a:rPr lang="en-US" b="0" baseline="0" dirty="0" err="1" smtClean="0"/>
              <a:t>payor</a:t>
            </a:r>
            <a:r>
              <a:rPr lang="en-US" b="0" baseline="0" dirty="0" smtClean="0"/>
              <a:t> does not know the employee is going to the DoD.</a:t>
            </a:r>
          </a:p>
          <a:p>
            <a:pPr marL="228600" indent="-228600" defTabSz="931774">
              <a:buAutoNum type="arabicPeriod"/>
              <a:defRPr/>
            </a:pPr>
            <a:r>
              <a:rPr lang="en-US" b="0" baseline="0" dirty="0" smtClean="0"/>
              <a:t>There is a substantial relationship or pattern of dealings between the employee’s agency and the </a:t>
            </a:r>
            <a:r>
              <a:rPr lang="en-US" b="0" baseline="0" dirty="0" err="1" smtClean="0"/>
              <a:t>payor</a:t>
            </a:r>
            <a:r>
              <a:rPr lang="en-US" b="0" baseline="0" dirty="0" smtClean="0"/>
              <a:t>.</a:t>
            </a:r>
          </a:p>
          <a:p>
            <a:pPr marL="228600" indent="-228600" defTabSz="931774">
              <a:buAutoNum type="arabicPeriod"/>
              <a:defRPr/>
            </a:pPr>
            <a:r>
              <a:rPr lang="en-US" b="0" baseline="0" dirty="0" smtClean="0"/>
              <a:t>The payment is not given to the employee solely because of his official position, but rather because of his service to the company and a decision to go into public service.</a:t>
            </a:r>
          </a:p>
          <a:p>
            <a:pPr marL="228600" indent="-228600" defTabSz="931774">
              <a:buAutoNum type="arabicPeriod"/>
              <a:defRPr/>
            </a:pPr>
            <a:r>
              <a:rPr lang="en-US" b="0" baseline="0" dirty="0" smtClean="0"/>
              <a:t>The </a:t>
            </a:r>
            <a:r>
              <a:rPr lang="en-US" b="0" baseline="0" dirty="0" err="1" smtClean="0"/>
              <a:t>payor</a:t>
            </a:r>
            <a:r>
              <a:rPr lang="en-US" b="0" baseline="0" dirty="0" smtClean="0"/>
              <a:t> is not a Gov’t EE.</a:t>
            </a:r>
          </a:p>
          <a:p>
            <a:pPr marL="228600" indent="-228600" defTabSz="931774">
              <a:buAutoNum type="arabicPeriod"/>
              <a:defRPr/>
            </a:pPr>
            <a:r>
              <a:rPr lang="en-US" b="0" baseline="0" dirty="0" smtClean="0"/>
              <a:t>The circumstances do indicate that the payment is motivated by a desire other than to compensate the employee for Government service; again it is to compensate the Government employee for past services to the company, and it compensates individuals who both go into a federal government position and those that go into state, local governments, as well as public and private universities.</a:t>
            </a:r>
          </a:p>
          <a:p>
            <a:pPr marL="228600" indent="-228600" defTabSz="931774">
              <a:buAutoNum type="arabicPeriod"/>
              <a:defRPr/>
            </a:pPr>
            <a:r>
              <a:rPr lang="en-US" b="0" baseline="0" dirty="0" smtClean="0"/>
              <a:t>Similar payment are made to non-Government employees.  Again, the payments are made to employees leaving to go into the federal government, but also those going to state and local government and public and PRIVATE universities.</a:t>
            </a:r>
          </a:p>
          <a:p>
            <a:pPr marL="228600" indent="-228600" defTabSz="931774">
              <a:buAutoNum type="arabicPeriod"/>
              <a:defRPr/>
            </a:pPr>
            <a:r>
              <a:rPr lang="en-US" b="0" baseline="0" dirty="0" smtClean="0"/>
              <a:t>This is not a Bona fide public service award.</a:t>
            </a:r>
          </a:p>
          <a:p>
            <a:pPr marL="0" indent="0" defTabSz="931774">
              <a:buNone/>
              <a:defRPr/>
            </a:pPr>
            <a:endParaRPr lang="en-US" b="0" baseline="0" dirty="0" smtClean="0"/>
          </a:p>
          <a:p>
            <a:pPr defTabSz="931774">
              <a:defRPr/>
            </a:pPr>
            <a:r>
              <a:rPr lang="en-US" b="0" baseline="0" dirty="0" smtClean="0"/>
              <a:t>So it appears that while some elements are met, based on the totality of the circumstances, e.g. the </a:t>
            </a:r>
            <a:r>
              <a:rPr lang="en-US" b="0" baseline="0" dirty="0" err="1" smtClean="0"/>
              <a:t>payor’s</a:t>
            </a:r>
            <a:r>
              <a:rPr lang="en-US" b="0" baseline="0" dirty="0" smtClean="0"/>
              <a:t> intent, the fact that payments go to non-Gov’t EEs, the fact that the policy is in writing, and the circumstances indicate the motivation is to compensate the EE for something OTHER than Gov’t Service, the employee may accept these installment payments.  OLC has said in respect to public service severance payments, “Although Federal service may be one of the means by which the [leaving employee] may receive payments . . . The broad range of subsequent activities suggests that the payments are not intended as compensation for services to the Federal </a:t>
            </a:r>
            <a:r>
              <a:rPr lang="en-US" b="0" baseline="0" dirty="0" err="1" smtClean="0"/>
              <a:t>govenrment</a:t>
            </a:r>
            <a:r>
              <a:rPr lang="en-US" b="0" baseline="0" dirty="0" smtClean="0"/>
              <a:t> in the specific sense to which 18 U.S.C. 209(a) refers.” </a:t>
            </a:r>
            <a:r>
              <a:rPr lang="en-US" b="0" baseline="0" dirty="0" err="1" smtClean="0"/>
              <a:t>Ulman</a:t>
            </a:r>
            <a:r>
              <a:rPr lang="en-US" b="0" baseline="0" dirty="0" smtClean="0"/>
              <a:t> Letter 10/21/1977 </a:t>
            </a:r>
            <a:r>
              <a:rPr lang="en-US" b="0" baseline="0" dirty="0" smtClean="0">
                <a:solidFill>
                  <a:srgbClr val="FF0000"/>
                </a:solidFill>
              </a:rPr>
              <a:t>[CITE --- CJS]</a:t>
            </a:r>
          </a:p>
          <a:p>
            <a:pPr defTabSz="931774">
              <a:defRPr/>
            </a:pPr>
            <a:endParaRPr lang="en-US" baseline="0" dirty="0" smtClean="0"/>
          </a:p>
          <a:p>
            <a:pPr defTabSz="931774">
              <a:defRPr/>
            </a:pPr>
            <a:r>
              <a:rPr lang="en-US" baseline="0" dirty="0" smtClean="0"/>
              <a:t>[CLICK]</a:t>
            </a:r>
          </a:p>
          <a:p>
            <a:pPr defTabSz="931774">
              <a:defRPr/>
            </a:pPr>
            <a:endParaRPr lang="en-US" baseline="0" dirty="0" smtClean="0"/>
          </a:p>
          <a:p>
            <a:pPr defTabSz="931774">
              <a:defRPr/>
            </a:pPr>
            <a:r>
              <a:rPr lang="en-US" baseline="0" dirty="0" smtClean="0"/>
              <a:t>Finally, who thinks that--regardless of how you would advise--this would be a 209 violation?</a:t>
            </a:r>
          </a:p>
          <a:p>
            <a:pPr defTabSz="931774">
              <a:defRPr/>
            </a:pPr>
            <a:endParaRPr lang="en-US" baseline="0" dirty="0" smtClean="0"/>
          </a:p>
          <a:p>
            <a:pPr defTabSz="931774">
              <a:defRPr/>
            </a:pPr>
            <a:r>
              <a:rPr lang="en-US" baseline="0" dirty="0" smtClean="0"/>
              <a:t>Raise of hands, who thinks this is a 209 violation?  Who thinks it is not?</a:t>
            </a:r>
          </a:p>
          <a:p>
            <a:pPr defTabSz="931774">
              <a:defRPr/>
            </a:pPr>
            <a:endParaRPr lang="en-US" baseline="0" dirty="0" smtClean="0"/>
          </a:p>
          <a:p>
            <a:pPr defTabSz="931774">
              <a:defRPr/>
            </a:pPr>
            <a:r>
              <a:rPr lang="en-US" baseline="0" dirty="0" smtClean="0"/>
              <a:t>[CLICK]</a:t>
            </a:r>
          </a:p>
          <a:p>
            <a:pPr defTabSz="931774">
              <a:defRPr/>
            </a:pPr>
            <a:endParaRPr lang="en-US" baseline="0" dirty="0" smtClean="0"/>
          </a:p>
          <a:p>
            <a:pPr defTabSz="931774">
              <a:defRPr/>
            </a:pPr>
            <a:r>
              <a:rPr lang="en-US" baseline="0" dirty="0" smtClean="0"/>
              <a:t>For those who don’t, why isn’t it?</a:t>
            </a:r>
          </a:p>
          <a:p>
            <a:pPr defTabSz="931774">
              <a:defRPr/>
            </a:pPr>
            <a:endParaRPr lang="en-US" baseline="0" dirty="0" smtClean="0"/>
          </a:p>
          <a:p>
            <a:pPr defTabSz="931774">
              <a:defRPr/>
            </a:pPr>
            <a:endParaRPr lang="en-US" baseline="0"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t>33</a:t>
            </a:fld>
            <a:endParaRPr lang="en-US"/>
          </a:p>
        </p:txBody>
      </p:sp>
    </p:spTree>
    <p:extLst>
      <p:ext uri="{BB962C8B-B14F-4D97-AF65-F5344CB8AC3E}">
        <p14:creationId xmlns:p14="http://schemas.microsoft.com/office/powerpoint/2010/main" val="1942435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Ok, now</a:t>
            </a:r>
            <a:r>
              <a:rPr lang="en-US" baseline="0" dirty="0" smtClean="0"/>
              <a:t> for the third hypothetical— CLICK?</a:t>
            </a:r>
          </a:p>
          <a:p>
            <a:pPr defTabSz="931774">
              <a:defRPr/>
            </a:pPr>
            <a:endParaRPr lang="en-US" baseline="0" dirty="0" smtClean="0"/>
          </a:p>
          <a:p>
            <a:pPr defTabSz="931774">
              <a:defRPr/>
            </a:pPr>
            <a:r>
              <a:rPr lang="en-US" baseline="0" dirty="0" smtClean="0"/>
              <a:t>Should you as the ethics official advise the employee to reject the payment?</a:t>
            </a:r>
          </a:p>
          <a:p>
            <a:pPr defTabSz="931774">
              <a:defRPr/>
            </a:pPr>
            <a:endParaRPr lang="en-US" baseline="0" dirty="0" smtClean="0"/>
          </a:p>
          <a:p>
            <a:pPr defTabSz="931774">
              <a:defRPr/>
            </a:pPr>
            <a:r>
              <a:rPr lang="en-US" baseline="0" dirty="0" smtClean="0"/>
              <a:t>Raise of hands, who thinks that this payment should be rejected by the employee because it poses a 209 problem?  Who doesn’t think it is a problem?  </a:t>
            </a:r>
          </a:p>
          <a:p>
            <a:pPr defTabSz="931774">
              <a:defRPr/>
            </a:pPr>
            <a:endParaRPr lang="en-US" baseline="0" dirty="0" smtClean="0"/>
          </a:p>
          <a:p>
            <a:pPr defTabSz="931774">
              <a:defRPr/>
            </a:pPr>
            <a:r>
              <a:rPr lang="en-US" baseline="0" dirty="0" smtClean="0"/>
              <a:t>For those, who don’t think it is a problem, can you walk me through your analysis of the issue.</a:t>
            </a:r>
          </a:p>
          <a:p>
            <a:pPr defTabSz="931774">
              <a:defRPr/>
            </a:pPr>
            <a:endParaRPr lang="en-US" baseline="0" dirty="0" smtClean="0"/>
          </a:p>
          <a:p>
            <a:pPr defTabSz="931774">
              <a:defRPr/>
            </a:pPr>
            <a:r>
              <a:rPr lang="en-US" b="0" baseline="0" dirty="0" smtClean="0"/>
              <a:t>[MY Analysis: 209- 1. We have an officer or employee of the executive branch, that is during government employment; 2. Receiving something of value; 3. From a source other than the United States, but is this payment “compensation for services as an employee of the United States.”  Let’s look to the factors:</a:t>
            </a:r>
          </a:p>
          <a:p>
            <a:pPr defTabSz="931774">
              <a:defRPr/>
            </a:pPr>
            <a:endParaRPr lang="en-US" b="0" baseline="0" dirty="0" smtClean="0"/>
          </a:p>
          <a:p>
            <a:pPr marL="228600" indent="-228600" defTabSz="931774">
              <a:buAutoNum type="arabicPeriod"/>
              <a:defRPr/>
            </a:pPr>
            <a:r>
              <a:rPr lang="en-US" b="0" baseline="0" dirty="0" smtClean="0"/>
              <a:t>It is not the expressed intent of the </a:t>
            </a:r>
            <a:r>
              <a:rPr lang="en-US" b="0" baseline="0" dirty="0" err="1" smtClean="0"/>
              <a:t>payor</a:t>
            </a:r>
            <a:r>
              <a:rPr lang="en-US" b="0" baseline="0" dirty="0" smtClean="0"/>
              <a:t> to compensation for government service—rather the company is paying based on a formula of past service to the company and final year of service.</a:t>
            </a:r>
          </a:p>
          <a:p>
            <a:pPr marL="228600" indent="-228600" defTabSz="931774">
              <a:buAutoNum type="arabicPeriod"/>
              <a:defRPr/>
            </a:pPr>
            <a:r>
              <a:rPr lang="en-US" b="0" baseline="0" dirty="0" smtClean="0"/>
              <a:t>The employee would potentially be in a position to influence the Government on behalf of the </a:t>
            </a:r>
            <a:r>
              <a:rPr lang="en-US" b="0" baseline="0" dirty="0" err="1" smtClean="0"/>
              <a:t>payor</a:t>
            </a:r>
            <a:r>
              <a:rPr lang="en-US" b="0" baseline="0" dirty="0" smtClean="0"/>
              <a:t>, but we would need more facts, here.  Also, the </a:t>
            </a:r>
            <a:r>
              <a:rPr lang="en-US" b="0" baseline="0" dirty="0" err="1" smtClean="0"/>
              <a:t>payor</a:t>
            </a:r>
            <a:r>
              <a:rPr lang="en-US" b="0" baseline="0" dirty="0" smtClean="0"/>
              <a:t> does not know that the payee would be in that position, because the </a:t>
            </a:r>
            <a:r>
              <a:rPr lang="en-US" b="0" baseline="0" dirty="0" err="1" smtClean="0"/>
              <a:t>payor</a:t>
            </a:r>
            <a:r>
              <a:rPr lang="en-US" b="0" baseline="0" dirty="0" smtClean="0"/>
              <a:t> does not know the employee is going to the DoD.</a:t>
            </a:r>
          </a:p>
          <a:p>
            <a:pPr marL="228600" indent="-228600" defTabSz="931774">
              <a:buAutoNum type="arabicPeriod"/>
              <a:defRPr/>
            </a:pPr>
            <a:r>
              <a:rPr lang="en-US" b="0" baseline="0" dirty="0" smtClean="0"/>
              <a:t>There is a substantial relationship or pattern of dealings between the employee’s agency and the </a:t>
            </a:r>
            <a:r>
              <a:rPr lang="en-US" b="0" baseline="0" dirty="0" err="1" smtClean="0"/>
              <a:t>payor</a:t>
            </a:r>
            <a:r>
              <a:rPr lang="en-US" b="0" baseline="0" dirty="0" smtClean="0"/>
              <a:t>.</a:t>
            </a:r>
          </a:p>
          <a:p>
            <a:pPr marL="228600" indent="-228600" defTabSz="931774">
              <a:buAutoNum type="arabicPeriod"/>
              <a:defRPr/>
            </a:pPr>
            <a:r>
              <a:rPr lang="en-US" b="0" baseline="0" dirty="0" smtClean="0"/>
              <a:t>The payment is not given to the employee solely because of his official position, but rather because of his service to the company and a decision to go into the federal government.</a:t>
            </a:r>
          </a:p>
          <a:p>
            <a:pPr marL="228600" indent="-228600" defTabSz="931774">
              <a:buAutoNum type="arabicPeriod"/>
              <a:defRPr/>
            </a:pPr>
            <a:r>
              <a:rPr lang="en-US" b="0" baseline="0" dirty="0" smtClean="0"/>
              <a:t>The </a:t>
            </a:r>
            <a:r>
              <a:rPr lang="en-US" b="0" baseline="0" dirty="0" err="1" smtClean="0"/>
              <a:t>payor</a:t>
            </a:r>
            <a:r>
              <a:rPr lang="en-US" b="0" baseline="0" dirty="0" smtClean="0"/>
              <a:t> is not a Gov’t EE.</a:t>
            </a:r>
          </a:p>
          <a:p>
            <a:pPr marL="228600" indent="-228600" defTabSz="931774">
              <a:buAutoNum type="arabicPeriod"/>
              <a:defRPr/>
            </a:pPr>
            <a:r>
              <a:rPr lang="en-US" b="0" baseline="0" dirty="0" smtClean="0"/>
              <a:t>The circumstances do indicate that the payment is motivated—at least overtly—by a desire other than to compensate the employee for Government service; again it is to compensate the Government employee for past services to the company; on the other hand, it only compensates individuals who go into a federal government position.</a:t>
            </a:r>
          </a:p>
          <a:p>
            <a:pPr marL="228600" indent="-228600" defTabSz="931774">
              <a:buAutoNum type="arabicPeriod"/>
              <a:defRPr/>
            </a:pPr>
            <a:r>
              <a:rPr lang="en-US" b="0" baseline="0" dirty="0" smtClean="0"/>
              <a:t>Similar payment are NOT made to non-Government employees.  </a:t>
            </a:r>
          </a:p>
          <a:p>
            <a:pPr marL="228600" indent="-228600" defTabSz="931774">
              <a:buAutoNum type="arabicPeriod"/>
              <a:defRPr/>
            </a:pPr>
            <a:r>
              <a:rPr lang="en-US" b="0" baseline="0" dirty="0" smtClean="0"/>
              <a:t>This is not a Bona fide public service award.</a:t>
            </a:r>
          </a:p>
          <a:p>
            <a:pPr marL="0" indent="0" defTabSz="931774">
              <a:buNone/>
              <a:defRPr/>
            </a:pPr>
            <a:endParaRPr lang="en-US" b="0" baseline="0" dirty="0" smtClean="0"/>
          </a:p>
          <a:p>
            <a:pPr defTabSz="931774">
              <a:defRPr/>
            </a:pPr>
            <a:r>
              <a:rPr lang="en-US" b="0" baseline="0" dirty="0" smtClean="0"/>
              <a:t>So some elements are met as before.  However, the company is saying that it is paying the leaving employee for past service, but it will only do this when the leaving employee goes into the federal government.  So it appears that there is indicia that this is for past services to the company, but it is also true that the payment would not be provided but for the employee’s decision to go in to federal service specifically.  Under these circumstances, OGE and OLC have opined that the individual may not accept the payment.  Prudentially, it is not possible to ensure that the true nature of the payment is to compensate the individual for past service to the company AND not future government service.  </a:t>
            </a:r>
            <a:r>
              <a:rPr lang="en-US" b="0" baseline="0" dirty="0" smtClean="0">
                <a:solidFill>
                  <a:srgbClr val="FF0000"/>
                </a:solidFill>
              </a:rPr>
              <a:t>[CITE --- CJS]</a:t>
            </a:r>
          </a:p>
          <a:p>
            <a:pPr defTabSz="931774">
              <a:defRPr/>
            </a:pPr>
            <a:endParaRPr lang="en-US" baseline="0" dirty="0" smtClean="0"/>
          </a:p>
          <a:p>
            <a:pPr defTabSz="931774">
              <a:defRPr/>
            </a:pPr>
            <a:r>
              <a:rPr lang="en-US" baseline="0" dirty="0" smtClean="0"/>
              <a:t>[CLICK]</a:t>
            </a:r>
          </a:p>
          <a:p>
            <a:pPr defTabSz="931774">
              <a:defRPr/>
            </a:pPr>
            <a:endParaRPr lang="en-US" baseline="0" dirty="0" smtClean="0"/>
          </a:p>
          <a:p>
            <a:pPr defTabSz="931774">
              <a:defRPr/>
            </a:pPr>
            <a:r>
              <a:rPr lang="en-US" baseline="0" dirty="0" smtClean="0"/>
              <a:t>Finally, who thinks that--regardless of how you would advise--this would be a 209 violation?</a:t>
            </a:r>
          </a:p>
          <a:p>
            <a:pPr defTabSz="931774">
              <a:defRPr/>
            </a:pPr>
            <a:endParaRPr lang="en-US" baseline="0" dirty="0" smtClean="0"/>
          </a:p>
          <a:p>
            <a:pPr defTabSz="931774">
              <a:defRPr/>
            </a:pPr>
            <a:r>
              <a:rPr lang="en-US" baseline="0" dirty="0" smtClean="0"/>
              <a:t>Raise of hands, who thinks this is a 209 violation?  Who thinks it is not?</a:t>
            </a:r>
          </a:p>
          <a:p>
            <a:pPr defTabSz="931774">
              <a:defRPr/>
            </a:pPr>
            <a:endParaRPr lang="en-US" baseline="0" dirty="0" smtClean="0"/>
          </a:p>
          <a:p>
            <a:pPr defTabSz="931774">
              <a:defRPr/>
            </a:pPr>
            <a:r>
              <a:rPr lang="en-US" baseline="0" dirty="0" smtClean="0"/>
              <a:t>[CLICK]</a:t>
            </a:r>
          </a:p>
          <a:p>
            <a:pPr defTabSz="931774">
              <a:defRPr/>
            </a:pPr>
            <a:endParaRPr lang="en-US"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aseline="0" dirty="0" smtClean="0"/>
              <a:t>For those who don’t, why isn’t it?</a:t>
            </a:r>
          </a:p>
          <a:p>
            <a:pPr defTabSz="931774">
              <a:defRPr/>
            </a:pPr>
            <a:endParaRPr lang="en-US" baseline="0" dirty="0" smtClean="0"/>
          </a:p>
          <a:p>
            <a:pPr defTabSz="931774">
              <a:defRPr/>
            </a:pPr>
            <a:r>
              <a:rPr lang="en-US" b="1" baseline="0" dirty="0" smtClean="0"/>
              <a:t>My analysis:  </a:t>
            </a:r>
            <a:r>
              <a:rPr lang="en-US" b="0" baseline="0" dirty="0" smtClean="0"/>
              <a:t>I truly think based on these facts, a jury could go either way, which is why neither OLC nor OGE permits individuals to accept payments made only to individuals entering federal government service.  It is true the </a:t>
            </a:r>
            <a:r>
              <a:rPr lang="en-US" b="0" baseline="0" dirty="0" err="1" smtClean="0"/>
              <a:t>payor’s</a:t>
            </a:r>
            <a:r>
              <a:rPr lang="en-US" b="0" baseline="0" dirty="0" smtClean="0"/>
              <a:t> formula is objective, based on past service, but it would not be received at all, but for future federal government service.  Further, one could argue that the policy is not narrowly tailored to pay only those individuals who went into certain federal government agencies, e.g., only those government agencies which the company has contracts with, which would make intent to compensate for government services clearer.  On the balance, though the over-inclusiveness of the policy would not, in of itself, mean that the intent to compensate for future government services could not be found, beyond a reasonable doubt.  It could be that the company realizes that very few employees could or would leave the company to go to a federal agency with which the company does not have extensive dealings, and as such, it is willing to accept the slight over-inclusiveness of the policy in order to create just the type of biased relationship 209 is aimed at prohibiting.  In any event, it is not a clear 209 violation, but I believe the matter would have to be referred to DOJ, depending on all the facts in this hypo.</a:t>
            </a:r>
            <a:endParaRPr lang="en-US" b="1" baseline="0" dirty="0" smtClean="0"/>
          </a:p>
          <a:p>
            <a:pPr defTabSz="931774">
              <a:defRPr/>
            </a:pPr>
            <a:endParaRPr lang="en-US" baseline="0"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t>34</a:t>
            </a:fld>
            <a:endParaRPr lang="en-US"/>
          </a:p>
        </p:txBody>
      </p:sp>
    </p:spTree>
    <p:extLst>
      <p:ext uri="{BB962C8B-B14F-4D97-AF65-F5344CB8AC3E}">
        <p14:creationId xmlns:p14="http://schemas.microsoft.com/office/powerpoint/2010/main" val="1942435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Ok, now</a:t>
            </a:r>
            <a:r>
              <a:rPr lang="en-US" baseline="0" dirty="0" smtClean="0"/>
              <a:t> for the fourth hypothetical, and the first situation— CLICK?</a:t>
            </a:r>
          </a:p>
          <a:p>
            <a:pPr defTabSz="931774">
              <a:defRPr/>
            </a:pPr>
            <a:endParaRPr lang="en-US" baseline="0" dirty="0" smtClean="0"/>
          </a:p>
          <a:p>
            <a:pPr defTabSz="931774">
              <a:defRPr/>
            </a:pPr>
            <a:r>
              <a:rPr lang="en-US" baseline="0" dirty="0" smtClean="0"/>
              <a:t>Should you as the ethics official advise the employee to reject the payment?</a:t>
            </a:r>
          </a:p>
          <a:p>
            <a:pPr defTabSz="931774">
              <a:defRPr/>
            </a:pPr>
            <a:endParaRPr lang="en-US" baseline="0" dirty="0" smtClean="0"/>
          </a:p>
          <a:p>
            <a:pPr defTabSz="931774">
              <a:defRPr/>
            </a:pPr>
            <a:r>
              <a:rPr lang="en-US" baseline="0" dirty="0" smtClean="0"/>
              <a:t>Raise of hands, who thinks that this payment should be rejected by the employee because it poses a 209 problem?  Who doesn’t think it is a problem?  </a:t>
            </a:r>
          </a:p>
          <a:p>
            <a:pPr defTabSz="931774">
              <a:defRPr/>
            </a:pPr>
            <a:endParaRPr lang="en-US" baseline="0" dirty="0" smtClean="0"/>
          </a:p>
          <a:p>
            <a:pPr defTabSz="931774">
              <a:defRPr/>
            </a:pPr>
            <a:r>
              <a:rPr lang="en-US" baseline="0" dirty="0" smtClean="0"/>
              <a:t>For those, who think it is a problem, can you walk me through your analysis of the issue.</a:t>
            </a:r>
          </a:p>
          <a:p>
            <a:pPr defTabSz="931774">
              <a:defRPr/>
            </a:pPr>
            <a:endParaRPr lang="en-US" baseline="0" dirty="0" smtClean="0"/>
          </a:p>
          <a:p>
            <a:r>
              <a:rPr lang="en-US" sz="1200" b="0" kern="1200" dirty="0" smtClean="0">
                <a:solidFill>
                  <a:schemeClr val="tx1"/>
                </a:solidFill>
                <a:effectLst/>
                <a:latin typeface="+mn-lt"/>
                <a:ea typeface="+mn-ea"/>
                <a:cs typeface="+mn-cs"/>
              </a:rPr>
              <a:t>ANSWER: 1. We have an officer or employee of the executive branch, that is during government employment; 2. Potentially receiving something of value--; 3. From a source other than the United States, but is this payment “compensation for services as an employee of the United States.”  Let’s look to the factors:</a:t>
            </a:r>
          </a:p>
          <a:p>
            <a:pPr lvl="0"/>
            <a:r>
              <a:rPr lang="en-US" sz="1200" b="0" kern="1200" dirty="0" smtClean="0">
                <a:solidFill>
                  <a:schemeClr val="tx1"/>
                </a:solidFill>
                <a:effectLst/>
                <a:latin typeface="+mn-lt"/>
                <a:ea typeface="+mn-ea"/>
                <a:cs typeface="+mn-cs"/>
              </a:rPr>
              <a:t>The expressed intent of the </a:t>
            </a:r>
            <a:r>
              <a:rPr lang="en-US" sz="1200" b="0" kern="1200" dirty="0" err="1" smtClean="0">
                <a:solidFill>
                  <a:schemeClr val="tx1"/>
                </a:solidFill>
                <a:effectLst/>
                <a:latin typeface="+mn-lt"/>
                <a:ea typeface="+mn-ea"/>
                <a:cs typeface="+mn-cs"/>
              </a:rPr>
              <a:t>payor</a:t>
            </a:r>
            <a:r>
              <a:rPr lang="en-US" sz="1200" b="0" kern="1200" dirty="0" smtClean="0">
                <a:solidFill>
                  <a:schemeClr val="tx1"/>
                </a:solidFill>
                <a:effectLst/>
                <a:latin typeface="+mn-lt"/>
                <a:ea typeface="+mn-ea"/>
                <a:cs typeface="+mn-cs"/>
              </a:rPr>
              <a:t> is not known.</a:t>
            </a:r>
          </a:p>
          <a:p>
            <a:pPr lvl="0"/>
            <a:r>
              <a:rPr lang="en-US" sz="1200" b="0" kern="1200" dirty="0" smtClean="0">
                <a:solidFill>
                  <a:schemeClr val="tx1"/>
                </a:solidFill>
                <a:effectLst/>
                <a:latin typeface="+mn-lt"/>
                <a:ea typeface="+mn-ea"/>
                <a:cs typeface="+mn-cs"/>
              </a:rPr>
              <a:t>It is unclear whether the employee would be in a position to influence the Government on behalf of the </a:t>
            </a:r>
            <a:r>
              <a:rPr lang="en-US" sz="1200" b="0" kern="1200" dirty="0" err="1" smtClean="0">
                <a:solidFill>
                  <a:schemeClr val="tx1"/>
                </a:solidFill>
                <a:effectLst/>
                <a:latin typeface="+mn-lt"/>
                <a:ea typeface="+mn-ea"/>
                <a:cs typeface="+mn-cs"/>
              </a:rPr>
              <a:t>payor</a:t>
            </a:r>
            <a:r>
              <a:rPr lang="en-US" sz="1200" b="0" kern="1200" dirty="0" smtClean="0">
                <a:solidFill>
                  <a:schemeClr val="tx1"/>
                </a:solidFill>
                <a:effectLst/>
                <a:latin typeface="+mn-lt"/>
                <a:ea typeface="+mn-ea"/>
                <a:cs typeface="+mn-cs"/>
              </a:rPr>
              <a:t>.</a:t>
            </a:r>
          </a:p>
          <a:p>
            <a:pPr lvl="0"/>
            <a:r>
              <a:rPr lang="en-US" sz="1200" b="0" kern="1200" dirty="0" smtClean="0">
                <a:solidFill>
                  <a:schemeClr val="tx1"/>
                </a:solidFill>
                <a:effectLst/>
                <a:latin typeface="+mn-lt"/>
                <a:ea typeface="+mn-ea"/>
                <a:cs typeface="+mn-cs"/>
              </a:rPr>
              <a:t>It is unclear whether there is a substantial relationship or pattern of dealings between the employee’s agency and the </a:t>
            </a:r>
            <a:r>
              <a:rPr lang="en-US" sz="1200" b="0" kern="1200" dirty="0" err="1" smtClean="0">
                <a:solidFill>
                  <a:schemeClr val="tx1"/>
                </a:solidFill>
                <a:effectLst/>
                <a:latin typeface="+mn-lt"/>
                <a:ea typeface="+mn-ea"/>
                <a:cs typeface="+mn-cs"/>
              </a:rPr>
              <a:t>payor</a:t>
            </a:r>
            <a:r>
              <a:rPr lang="en-US" sz="1200" b="0" kern="1200" dirty="0" smtClean="0">
                <a:solidFill>
                  <a:schemeClr val="tx1"/>
                </a:solidFill>
                <a:effectLst/>
                <a:latin typeface="+mn-lt"/>
                <a:ea typeface="+mn-ea"/>
                <a:cs typeface="+mn-cs"/>
              </a:rPr>
              <a:t>.</a:t>
            </a:r>
          </a:p>
          <a:p>
            <a:pPr lvl="0"/>
            <a:r>
              <a:rPr lang="en-US" sz="1200" b="0" kern="1200" dirty="0" smtClean="0">
                <a:solidFill>
                  <a:schemeClr val="tx1"/>
                </a:solidFill>
                <a:effectLst/>
                <a:latin typeface="+mn-lt"/>
                <a:ea typeface="+mn-ea"/>
                <a:cs typeface="+mn-cs"/>
              </a:rPr>
              <a:t>The payment is not given to the employee solely because of his official position.  The outside employer might also want the employee to attend the conference.</a:t>
            </a:r>
          </a:p>
          <a:p>
            <a:pPr lvl="0"/>
            <a:r>
              <a:rPr lang="en-US" sz="1200" b="0" kern="1200" dirty="0" smtClean="0">
                <a:solidFill>
                  <a:schemeClr val="tx1"/>
                </a:solidFill>
                <a:effectLst/>
                <a:latin typeface="+mn-lt"/>
                <a:ea typeface="+mn-ea"/>
                <a:cs typeface="+mn-cs"/>
              </a:rPr>
              <a:t>The </a:t>
            </a:r>
            <a:r>
              <a:rPr lang="en-US" sz="1200" b="0" kern="1200" dirty="0" err="1" smtClean="0">
                <a:solidFill>
                  <a:schemeClr val="tx1"/>
                </a:solidFill>
                <a:effectLst/>
                <a:latin typeface="+mn-lt"/>
                <a:ea typeface="+mn-ea"/>
                <a:cs typeface="+mn-cs"/>
              </a:rPr>
              <a:t>payor</a:t>
            </a:r>
            <a:r>
              <a:rPr lang="en-US" sz="1200" b="0" kern="1200" dirty="0" smtClean="0">
                <a:solidFill>
                  <a:schemeClr val="tx1"/>
                </a:solidFill>
                <a:effectLst/>
                <a:latin typeface="+mn-lt"/>
                <a:ea typeface="+mn-ea"/>
                <a:cs typeface="+mn-cs"/>
              </a:rPr>
              <a:t> is not a Gov’t EE.</a:t>
            </a:r>
          </a:p>
          <a:p>
            <a:pPr lvl="0"/>
            <a:r>
              <a:rPr lang="en-US" sz="1200" b="0" kern="1200" dirty="0" smtClean="0">
                <a:solidFill>
                  <a:schemeClr val="tx1"/>
                </a:solidFill>
                <a:effectLst/>
                <a:latin typeface="+mn-lt"/>
                <a:ea typeface="+mn-ea"/>
                <a:cs typeface="+mn-cs"/>
              </a:rPr>
              <a:t>The circumstances do indicate that the payment is motivated by a desire to compensate the employee for services that he would have provided to the Government and done on Government time.</a:t>
            </a:r>
          </a:p>
          <a:p>
            <a:pPr lvl="0"/>
            <a:r>
              <a:rPr lang="en-US" sz="1200" b="0" kern="1200" dirty="0" smtClean="0">
                <a:solidFill>
                  <a:schemeClr val="tx1"/>
                </a:solidFill>
                <a:effectLst/>
                <a:latin typeface="+mn-lt"/>
                <a:ea typeface="+mn-ea"/>
                <a:cs typeface="+mn-cs"/>
              </a:rPr>
              <a:t>Similar payment might be made to non-Federal employees.  It is unknown.  </a:t>
            </a:r>
          </a:p>
          <a:p>
            <a:pPr lvl="0"/>
            <a:r>
              <a:rPr lang="en-US" sz="1200" b="0" kern="1200" dirty="0" smtClean="0">
                <a:solidFill>
                  <a:schemeClr val="tx1"/>
                </a:solidFill>
                <a:effectLst/>
                <a:latin typeface="+mn-lt"/>
                <a:ea typeface="+mn-ea"/>
                <a:cs typeface="+mn-cs"/>
              </a:rPr>
              <a:t>This is not a Bona fide public service award.</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So some elements are met as before.  But the most important factors as to whether this is compensation for services as an employee of the United States, is simply the fact that if NASA had the money this employee would be attending the training on official time, pursuant to his federal position.  It has been held that 209 applies “if the officer or employee renders the same or similar services to both the Government and a private person”.  </a:t>
            </a:r>
            <a:r>
              <a:rPr lang="en-US" sz="1200" b="0" u="sng" kern="1200" dirty="0" smtClean="0">
                <a:solidFill>
                  <a:schemeClr val="tx1"/>
                </a:solidFill>
                <a:effectLst/>
                <a:latin typeface="+mn-lt"/>
                <a:ea typeface="+mn-ea"/>
                <a:cs typeface="+mn-cs"/>
              </a:rPr>
              <a:t>United States v. </a:t>
            </a:r>
            <a:r>
              <a:rPr lang="en-US" sz="1200" b="0" u="sng" kern="1200" dirty="0" err="1" smtClean="0">
                <a:solidFill>
                  <a:schemeClr val="tx1"/>
                </a:solidFill>
                <a:effectLst/>
                <a:latin typeface="+mn-lt"/>
                <a:ea typeface="+mn-ea"/>
                <a:cs typeface="+mn-cs"/>
              </a:rPr>
              <a:t>Muntain</a:t>
            </a:r>
            <a:r>
              <a:rPr lang="en-US" sz="1200" b="0" kern="1200" dirty="0" smtClean="0">
                <a:solidFill>
                  <a:schemeClr val="tx1"/>
                </a:solidFill>
                <a:effectLst/>
                <a:latin typeface="+mn-lt"/>
                <a:ea typeface="+mn-ea"/>
                <a:cs typeface="+mn-cs"/>
              </a:rPr>
              <a:t>, 610 F.2d 964 (D.C. Cir. 1979).  Because of this, the payment could be deemed compensation for services as an employee of the United States.  So, you should advise the employee not to ask the outside client to pay.</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defTabSz="931774">
              <a:defRPr/>
            </a:pPr>
            <a:endParaRPr lang="en-US" baseline="0" dirty="0" smtClean="0"/>
          </a:p>
          <a:p>
            <a:pPr defTabSz="931774">
              <a:defRPr/>
            </a:pPr>
            <a:r>
              <a:rPr lang="en-US" baseline="0" dirty="0" smtClean="0"/>
              <a:t>[CLICK]</a:t>
            </a:r>
          </a:p>
          <a:p>
            <a:pPr defTabSz="931774">
              <a:defRPr/>
            </a:pPr>
            <a:endParaRPr lang="en-US" baseline="0" dirty="0" smtClean="0"/>
          </a:p>
          <a:p>
            <a:pPr defTabSz="931774">
              <a:defRPr/>
            </a:pPr>
            <a:r>
              <a:rPr lang="en-US" baseline="0" dirty="0" smtClean="0"/>
              <a:t>Finally, who thinks that--regardless of how you would advise--this would be a 209 violation?</a:t>
            </a:r>
          </a:p>
          <a:p>
            <a:pPr defTabSz="931774">
              <a:defRPr/>
            </a:pPr>
            <a:endParaRPr lang="en-US" baseline="0" dirty="0" smtClean="0"/>
          </a:p>
          <a:p>
            <a:pPr defTabSz="931774">
              <a:defRPr/>
            </a:pPr>
            <a:r>
              <a:rPr lang="en-US" baseline="0" dirty="0" smtClean="0"/>
              <a:t>Raise of hands, who thinks this is a 209 violation?  Who thinks it is not?</a:t>
            </a:r>
          </a:p>
          <a:p>
            <a:pPr defTabSz="931774">
              <a:defRPr/>
            </a:pPr>
            <a:endParaRPr lang="en-US" baseline="0" dirty="0" smtClean="0"/>
          </a:p>
          <a:p>
            <a:pPr defTabSz="931774">
              <a:defRPr/>
            </a:pPr>
            <a:r>
              <a:rPr lang="en-US" baseline="0" dirty="0" smtClean="0"/>
              <a:t>[CLICK]</a:t>
            </a:r>
          </a:p>
          <a:p>
            <a:pPr defTabSz="931774">
              <a:defRPr/>
            </a:pPr>
            <a:endParaRPr lang="en-US" baseline="0" dirty="0" smtClean="0"/>
          </a:p>
          <a:p>
            <a:pPr defTabSz="931774">
              <a:defRPr/>
            </a:pPr>
            <a:r>
              <a:rPr lang="en-US" baseline="0" dirty="0" smtClean="0"/>
              <a:t>For those who don’t, why isn’t it?</a:t>
            </a:r>
          </a:p>
          <a:p>
            <a:pPr defTabSz="931774">
              <a:defRPr/>
            </a:pPr>
            <a:endParaRPr lang="en-US" baseline="0" dirty="0" smtClean="0"/>
          </a:p>
          <a:p>
            <a:pPr defTabSz="931774">
              <a:defRPr/>
            </a:pPr>
            <a:r>
              <a:rPr lang="en-US" baseline="0" dirty="0" smtClean="0"/>
              <a:t>So I think this would violate 209.  This situation is loosely based on</a:t>
            </a:r>
            <a:r>
              <a:rPr lang="en-US" b="0" u="none" baseline="0" dirty="0" smtClean="0"/>
              <a:t> United States v. Martel, 792 F.2d. 630 (7</a:t>
            </a:r>
            <a:r>
              <a:rPr lang="en-US" b="0" u="none" baseline="30000" dirty="0" smtClean="0"/>
              <a:t>th</a:t>
            </a:r>
            <a:r>
              <a:rPr lang="en-US" b="0" u="none" baseline="0" dirty="0" smtClean="0"/>
              <a:t> Cir. 1986), which upheld the conviction in a similar fact pattern.</a:t>
            </a:r>
            <a:r>
              <a:rPr lang="en-US" b="0" baseline="0" dirty="0" smtClean="0"/>
              <a:t> </a:t>
            </a:r>
            <a:endParaRPr lang="en-US" baseline="0"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t>35</a:t>
            </a:fld>
            <a:endParaRPr lang="en-US"/>
          </a:p>
        </p:txBody>
      </p:sp>
    </p:spTree>
    <p:extLst>
      <p:ext uri="{BB962C8B-B14F-4D97-AF65-F5344CB8AC3E}">
        <p14:creationId xmlns:p14="http://schemas.microsoft.com/office/powerpoint/2010/main" val="1942435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Ok, now</a:t>
            </a:r>
            <a:r>
              <a:rPr lang="en-US" baseline="0" dirty="0" smtClean="0"/>
              <a:t> for the fourth hypothetical and final situation— CLICK?</a:t>
            </a:r>
          </a:p>
          <a:p>
            <a:pPr defTabSz="931774">
              <a:defRPr/>
            </a:pPr>
            <a:endParaRPr lang="en-US" baseline="0" dirty="0" smtClean="0"/>
          </a:p>
          <a:p>
            <a:pPr defTabSz="931774">
              <a:defRPr/>
            </a:pPr>
            <a:r>
              <a:rPr lang="en-US" baseline="0" dirty="0" smtClean="0"/>
              <a:t>Should you as the ethics official advise the employee to reject the payment?</a:t>
            </a:r>
          </a:p>
          <a:p>
            <a:pPr defTabSz="931774">
              <a:defRPr/>
            </a:pPr>
            <a:endParaRPr lang="en-US" baseline="0" dirty="0" smtClean="0"/>
          </a:p>
          <a:p>
            <a:pPr defTabSz="931774">
              <a:defRPr/>
            </a:pPr>
            <a:r>
              <a:rPr lang="en-US" baseline="0" dirty="0" smtClean="0"/>
              <a:t>Raise of hands, who thinks that this payment should be rejected by the employee because it poses a 209 problem?  Who doesn’t think it is a problem?  </a:t>
            </a:r>
          </a:p>
          <a:p>
            <a:pPr defTabSz="931774">
              <a:defRPr/>
            </a:pPr>
            <a:endParaRPr lang="en-US" baseline="0" dirty="0" smtClean="0"/>
          </a:p>
          <a:p>
            <a:pPr defTabSz="931774">
              <a:defRPr/>
            </a:pPr>
            <a:r>
              <a:rPr lang="en-US" baseline="0" dirty="0" smtClean="0"/>
              <a:t>For those, who don’t think it is a problem, can you walk me through your analysis of the issue.</a:t>
            </a:r>
          </a:p>
          <a:p>
            <a:pPr defTabSz="931774">
              <a:defRPr/>
            </a:pPr>
            <a:endParaRPr lang="en-US" baseline="0" dirty="0" smtClean="0"/>
          </a:p>
          <a:p>
            <a:r>
              <a:rPr lang="en-US" sz="1200" b="0" kern="1200" dirty="0" smtClean="0">
                <a:solidFill>
                  <a:schemeClr val="tx1"/>
                </a:solidFill>
                <a:effectLst/>
                <a:latin typeface="+mn-lt"/>
                <a:ea typeface="+mn-ea"/>
                <a:cs typeface="+mn-cs"/>
              </a:rPr>
              <a:t>ANSWER: 1. We have an officer or employee of the executive branch, that is during government employment; 2. Potentially receiving something of value--; 3. From a source other than the United States, but is this payment “compensation for services as an employee of the United States.”  Let’s look to the factors:</a:t>
            </a:r>
          </a:p>
          <a:p>
            <a:pPr lvl="0"/>
            <a:r>
              <a:rPr lang="en-US" sz="1200" b="0" kern="1200" dirty="0" smtClean="0">
                <a:solidFill>
                  <a:schemeClr val="tx1"/>
                </a:solidFill>
                <a:effectLst/>
                <a:latin typeface="+mn-lt"/>
                <a:ea typeface="+mn-ea"/>
                <a:cs typeface="+mn-cs"/>
              </a:rPr>
              <a:t>The expressed intent of the </a:t>
            </a:r>
            <a:r>
              <a:rPr lang="en-US" sz="1200" b="0" kern="1200" dirty="0" err="1" smtClean="0">
                <a:solidFill>
                  <a:schemeClr val="tx1"/>
                </a:solidFill>
                <a:effectLst/>
                <a:latin typeface="+mn-lt"/>
                <a:ea typeface="+mn-ea"/>
                <a:cs typeface="+mn-cs"/>
              </a:rPr>
              <a:t>payor</a:t>
            </a:r>
            <a:r>
              <a:rPr lang="en-US" sz="1200" b="0" kern="1200" dirty="0" smtClean="0">
                <a:solidFill>
                  <a:schemeClr val="tx1"/>
                </a:solidFill>
                <a:effectLst/>
                <a:latin typeface="+mn-lt"/>
                <a:ea typeface="+mn-ea"/>
                <a:cs typeface="+mn-cs"/>
              </a:rPr>
              <a:t> is not known.</a:t>
            </a:r>
          </a:p>
          <a:p>
            <a:pPr lvl="0"/>
            <a:r>
              <a:rPr lang="en-US" sz="1200" b="0" kern="1200" dirty="0" smtClean="0">
                <a:solidFill>
                  <a:schemeClr val="tx1"/>
                </a:solidFill>
                <a:effectLst/>
                <a:latin typeface="+mn-lt"/>
                <a:ea typeface="+mn-ea"/>
                <a:cs typeface="+mn-cs"/>
              </a:rPr>
              <a:t>It is unclear whether the employee would be in a position to influence the Government on behalf of the </a:t>
            </a:r>
            <a:r>
              <a:rPr lang="en-US" sz="1200" b="0" kern="1200" dirty="0" err="1" smtClean="0">
                <a:solidFill>
                  <a:schemeClr val="tx1"/>
                </a:solidFill>
                <a:effectLst/>
                <a:latin typeface="+mn-lt"/>
                <a:ea typeface="+mn-ea"/>
                <a:cs typeface="+mn-cs"/>
              </a:rPr>
              <a:t>payor</a:t>
            </a:r>
            <a:r>
              <a:rPr lang="en-US" sz="1200" b="0" kern="1200" dirty="0" smtClean="0">
                <a:solidFill>
                  <a:schemeClr val="tx1"/>
                </a:solidFill>
                <a:effectLst/>
                <a:latin typeface="+mn-lt"/>
                <a:ea typeface="+mn-ea"/>
                <a:cs typeface="+mn-cs"/>
              </a:rPr>
              <a:t>.</a:t>
            </a:r>
          </a:p>
          <a:p>
            <a:pPr lvl="0"/>
            <a:r>
              <a:rPr lang="en-US" sz="1200" b="0" kern="1200" dirty="0" smtClean="0">
                <a:solidFill>
                  <a:schemeClr val="tx1"/>
                </a:solidFill>
                <a:effectLst/>
                <a:latin typeface="+mn-lt"/>
                <a:ea typeface="+mn-ea"/>
                <a:cs typeface="+mn-cs"/>
              </a:rPr>
              <a:t>It is unclear whether there is a substantial relationship or pattern of dealings between the employee’s agency and the </a:t>
            </a:r>
            <a:r>
              <a:rPr lang="en-US" sz="1200" b="0" kern="1200" dirty="0" err="1" smtClean="0">
                <a:solidFill>
                  <a:schemeClr val="tx1"/>
                </a:solidFill>
                <a:effectLst/>
                <a:latin typeface="+mn-lt"/>
                <a:ea typeface="+mn-ea"/>
                <a:cs typeface="+mn-cs"/>
              </a:rPr>
              <a:t>payor</a:t>
            </a:r>
            <a:r>
              <a:rPr lang="en-US" sz="1200" b="0" kern="1200" dirty="0" smtClean="0">
                <a:solidFill>
                  <a:schemeClr val="tx1"/>
                </a:solidFill>
                <a:effectLst/>
                <a:latin typeface="+mn-lt"/>
                <a:ea typeface="+mn-ea"/>
                <a:cs typeface="+mn-cs"/>
              </a:rPr>
              <a:t>.</a:t>
            </a:r>
          </a:p>
          <a:p>
            <a:pPr lvl="0"/>
            <a:r>
              <a:rPr lang="en-US" sz="1200" b="0" kern="1200" dirty="0" smtClean="0">
                <a:solidFill>
                  <a:schemeClr val="tx1"/>
                </a:solidFill>
                <a:effectLst/>
                <a:latin typeface="+mn-lt"/>
                <a:ea typeface="+mn-ea"/>
                <a:cs typeface="+mn-cs"/>
              </a:rPr>
              <a:t>The payment is not given to the employee because of his official position.  The private employer wants to send the individual to the conference based on the employee’s outside position.</a:t>
            </a:r>
          </a:p>
          <a:p>
            <a:pPr lvl="0"/>
            <a:r>
              <a:rPr lang="en-US" sz="1200" b="0" kern="1200" dirty="0" smtClean="0">
                <a:solidFill>
                  <a:schemeClr val="tx1"/>
                </a:solidFill>
                <a:effectLst/>
                <a:latin typeface="+mn-lt"/>
                <a:ea typeface="+mn-ea"/>
                <a:cs typeface="+mn-cs"/>
              </a:rPr>
              <a:t>The </a:t>
            </a:r>
            <a:r>
              <a:rPr lang="en-US" sz="1200" b="0" kern="1200" dirty="0" err="1" smtClean="0">
                <a:solidFill>
                  <a:schemeClr val="tx1"/>
                </a:solidFill>
                <a:effectLst/>
                <a:latin typeface="+mn-lt"/>
                <a:ea typeface="+mn-ea"/>
                <a:cs typeface="+mn-cs"/>
              </a:rPr>
              <a:t>payor</a:t>
            </a:r>
            <a:r>
              <a:rPr lang="en-US" sz="1200" b="0" kern="1200" dirty="0" smtClean="0">
                <a:solidFill>
                  <a:schemeClr val="tx1"/>
                </a:solidFill>
                <a:effectLst/>
                <a:latin typeface="+mn-lt"/>
                <a:ea typeface="+mn-ea"/>
                <a:cs typeface="+mn-cs"/>
              </a:rPr>
              <a:t> is not a Gov’t EE.</a:t>
            </a:r>
          </a:p>
          <a:p>
            <a:pPr lvl="0"/>
            <a:r>
              <a:rPr lang="en-US" sz="1200" b="0" kern="1200" dirty="0" smtClean="0">
                <a:solidFill>
                  <a:schemeClr val="tx1"/>
                </a:solidFill>
                <a:effectLst/>
                <a:latin typeface="+mn-lt"/>
                <a:ea typeface="+mn-ea"/>
                <a:cs typeface="+mn-cs"/>
              </a:rPr>
              <a:t>The circumstances do not indicate that the payment is motivated by a desire to compensate the employee for services that he would have provided to the Government and done on Government time.  This is a conference unrelated to the services provided to the Government.</a:t>
            </a:r>
          </a:p>
          <a:p>
            <a:pPr lvl="0"/>
            <a:r>
              <a:rPr lang="en-US" sz="1200" b="0" kern="1200" dirty="0" smtClean="0">
                <a:solidFill>
                  <a:schemeClr val="tx1"/>
                </a:solidFill>
                <a:effectLst/>
                <a:latin typeface="+mn-lt"/>
                <a:ea typeface="+mn-ea"/>
                <a:cs typeface="+mn-cs"/>
              </a:rPr>
              <a:t>Similar payment might be made to non-Federal employees.  It is unknown.  </a:t>
            </a:r>
          </a:p>
          <a:p>
            <a:pPr lvl="0"/>
            <a:r>
              <a:rPr lang="en-US" sz="1200" b="0" kern="1200" dirty="0" smtClean="0">
                <a:solidFill>
                  <a:schemeClr val="tx1"/>
                </a:solidFill>
                <a:effectLst/>
                <a:latin typeface="+mn-lt"/>
                <a:ea typeface="+mn-ea"/>
                <a:cs typeface="+mn-cs"/>
              </a:rPr>
              <a:t>This is not a Bona fide public service award.</a:t>
            </a:r>
          </a:p>
          <a:p>
            <a:r>
              <a:rPr lang="en-US" sz="1200" b="0" kern="1200" dirty="0" smtClean="0">
                <a:solidFill>
                  <a:schemeClr val="tx1"/>
                </a:solidFill>
                <a:effectLst/>
                <a:latin typeface="+mn-lt"/>
                <a:ea typeface="+mn-ea"/>
                <a:cs typeface="+mn-cs"/>
              </a:rPr>
              <a:t>The most important factors as to whether this is compensation for services as an employee of the United States, is simply the fact that this is being done for the individual’s outside position.  The work does not involve the same or similar services the individual provides to the Government.  Because of this, the payment would probably not be deemed compensation for services as an employee of the United States.  So, you should advise the that he or she may accept the conference payment, so long as no other ethics statute or rule would be violated, e.g., Subpart B.  </a:t>
            </a:r>
          </a:p>
          <a:p>
            <a:pPr defTabSz="931774">
              <a:defRPr/>
            </a:pPr>
            <a:endParaRPr lang="en-US" baseline="0" dirty="0" smtClean="0"/>
          </a:p>
          <a:p>
            <a:pPr defTabSz="931774">
              <a:defRPr/>
            </a:pPr>
            <a:r>
              <a:rPr lang="en-US" baseline="0" dirty="0" smtClean="0"/>
              <a:t>[CLICK]</a:t>
            </a:r>
          </a:p>
          <a:p>
            <a:pPr defTabSz="931774">
              <a:defRPr/>
            </a:pPr>
            <a:endParaRPr lang="en-US" baseline="0" dirty="0" smtClean="0"/>
          </a:p>
          <a:p>
            <a:pPr defTabSz="931774">
              <a:defRPr/>
            </a:pPr>
            <a:r>
              <a:rPr lang="en-US" baseline="0" dirty="0" smtClean="0"/>
              <a:t>Finally, who thinks that--regardless of how you would advise--this would be a 209 violation?</a:t>
            </a:r>
          </a:p>
          <a:p>
            <a:pPr defTabSz="931774">
              <a:defRPr/>
            </a:pPr>
            <a:endParaRPr lang="en-US" baseline="0" dirty="0" smtClean="0"/>
          </a:p>
          <a:p>
            <a:pPr defTabSz="931774">
              <a:defRPr/>
            </a:pPr>
            <a:r>
              <a:rPr lang="en-US" baseline="0" dirty="0" smtClean="0"/>
              <a:t>Raise of hands, who thinks this is a 209 violation?  Who thinks it is not?</a:t>
            </a:r>
          </a:p>
          <a:p>
            <a:pPr defTabSz="931774">
              <a:defRPr/>
            </a:pPr>
            <a:endParaRPr lang="en-US" baseline="0" dirty="0" smtClean="0"/>
          </a:p>
          <a:p>
            <a:pPr defTabSz="931774">
              <a:defRPr/>
            </a:pPr>
            <a:r>
              <a:rPr lang="en-US" baseline="0" dirty="0" smtClean="0"/>
              <a:t>[CLICK]</a:t>
            </a:r>
          </a:p>
          <a:p>
            <a:pPr defTabSz="931774">
              <a:defRPr/>
            </a:pPr>
            <a:endParaRPr lang="en-US" baseline="0" dirty="0" smtClean="0"/>
          </a:p>
          <a:p>
            <a:pPr defTabSz="931774">
              <a:defRPr/>
            </a:pPr>
            <a:r>
              <a:rPr lang="en-US" baseline="0" dirty="0" smtClean="0"/>
              <a:t>For those who don’t, why isn’t it?</a:t>
            </a:r>
          </a:p>
          <a:p>
            <a:pPr defTabSz="931774">
              <a:defRPr/>
            </a:pPr>
            <a:endParaRPr lang="en-US" dirty="0" smtClean="0"/>
          </a:p>
          <a:p>
            <a:r>
              <a:rPr lang="en-US" b="0" dirty="0" smtClean="0"/>
              <a:t>ANSWER:</a:t>
            </a:r>
            <a:r>
              <a:rPr lang="en-US" b="0" baseline="0" dirty="0" smtClean="0"/>
              <a:t>  </a:t>
            </a:r>
            <a:r>
              <a:rPr lang="en-US" sz="1200" b="0" kern="1200" dirty="0" smtClean="0">
                <a:solidFill>
                  <a:schemeClr val="tx1"/>
                </a:solidFill>
                <a:effectLst/>
                <a:latin typeface="+mn-lt"/>
                <a:ea typeface="+mn-ea"/>
                <a:cs typeface="+mn-cs"/>
              </a:rPr>
              <a:t>There would probably be no 209 violation here.  This case is based on </a:t>
            </a:r>
            <a:r>
              <a:rPr lang="en-US" sz="1200" b="0" u="sng" kern="1200" dirty="0" smtClean="0">
                <a:solidFill>
                  <a:schemeClr val="tx1"/>
                </a:solidFill>
                <a:effectLst/>
                <a:latin typeface="+mn-lt"/>
                <a:ea typeface="+mn-ea"/>
                <a:cs typeface="+mn-cs"/>
              </a:rPr>
              <a:t>United States v. </a:t>
            </a:r>
            <a:r>
              <a:rPr lang="en-US" sz="1200" b="0" u="sng" kern="1200" dirty="0" err="1" smtClean="0">
                <a:solidFill>
                  <a:schemeClr val="tx1"/>
                </a:solidFill>
                <a:effectLst/>
                <a:latin typeface="+mn-lt"/>
                <a:ea typeface="+mn-ea"/>
                <a:cs typeface="+mn-cs"/>
              </a:rPr>
              <a:t>Muntain</a:t>
            </a:r>
            <a:r>
              <a:rPr lang="en-US" sz="1200" b="0" kern="1200" dirty="0" smtClean="0">
                <a:solidFill>
                  <a:schemeClr val="tx1"/>
                </a:solidFill>
                <a:effectLst/>
                <a:latin typeface="+mn-lt"/>
                <a:ea typeface="+mn-ea"/>
                <a:cs typeface="+mn-cs"/>
              </a:rPr>
              <a:t>, 610 F.2d 964 (D.C. Cir. 1979), where the court held that paid travel to an event was not for services rendered as an employee of the U.S., but rather as an agent of the outside employer. </a:t>
            </a:r>
            <a:endParaRPr lang="en-US" b="0" dirty="0"/>
          </a:p>
        </p:txBody>
      </p:sp>
      <p:sp>
        <p:nvSpPr>
          <p:cNvPr id="4" name="Slide Number Placeholder 3"/>
          <p:cNvSpPr>
            <a:spLocks noGrp="1"/>
          </p:cNvSpPr>
          <p:nvPr>
            <p:ph type="sldNum" sz="quarter" idx="10"/>
          </p:nvPr>
        </p:nvSpPr>
        <p:spPr/>
        <p:txBody>
          <a:bodyPr/>
          <a:lstStyle/>
          <a:p>
            <a:fld id="{11257243-0781-40A6-89B9-33DAB1D8CD49}" type="slidenum">
              <a:rPr lang="en-US" smtClean="0"/>
              <a:t>36</a:t>
            </a:fld>
            <a:endParaRPr lang="en-US"/>
          </a:p>
        </p:txBody>
      </p:sp>
    </p:spTree>
    <p:extLst>
      <p:ext uri="{BB962C8B-B14F-4D97-AF65-F5344CB8AC3E}">
        <p14:creationId xmlns:p14="http://schemas.microsoft.com/office/powerpoint/2010/main" val="1942435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everyone.  I hope this has</a:t>
            </a:r>
            <a:r>
              <a:rPr lang="en-US" baseline="0" dirty="0" smtClean="0"/>
              <a:t> been helpful, and if it hasn’t, please let us know.  If you have questions when you are addressing these types of situations, please contact your desk officer, or us, and our information is listed here.</a:t>
            </a:r>
            <a:endParaRPr lang="en-US" dirty="0" smtClean="0"/>
          </a:p>
          <a:p>
            <a:endParaRPr lang="en-US" dirty="0"/>
          </a:p>
        </p:txBody>
      </p:sp>
      <p:sp>
        <p:nvSpPr>
          <p:cNvPr id="4" name="Slide Number Placeholder 3"/>
          <p:cNvSpPr>
            <a:spLocks noGrp="1"/>
          </p:cNvSpPr>
          <p:nvPr>
            <p:ph type="sldNum" sz="quarter" idx="10"/>
          </p:nvPr>
        </p:nvSpPr>
        <p:spPr/>
        <p:txBody>
          <a:bodyPr/>
          <a:lstStyle/>
          <a:p>
            <a:fld id="{51F4E4E0-FB0F-460B-9C38-679CCB1618C4}" type="slidenum">
              <a:rPr lang="en-US" smtClean="0"/>
              <a:t>37</a:t>
            </a:fld>
            <a:endParaRPr lang="en-US"/>
          </a:p>
        </p:txBody>
      </p:sp>
    </p:spTree>
    <p:extLst>
      <p:ext uri="{BB962C8B-B14F-4D97-AF65-F5344CB8AC3E}">
        <p14:creationId xmlns:p14="http://schemas.microsoft.com/office/powerpoint/2010/main" val="998339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Years later in their</a:t>
            </a:r>
            <a:r>
              <a:rPr lang="en-US" baseline="0" dirty="0" smtClean="0"/>
              <a:t> 1960 publication on Conflict of Interest and Federal Service</a:t>
            </a:r>
            <a:r>
              <a:rPr lang="en-US" dirty="0" smtClean="0"/>
              <a:t>, the Association</a:t>
            </a:r>
            <a:r>
              <a:rPr lang="en-US" baseline="0" dirty="0" smtClean="0"/>
              <a:t> of the Bar of the City of New York, explained:</a:t>
            </a:r>
          </a:p>
          <a:p>
            <a:endParaRPr lang="en-US" baseline="0" dirty="0" smtClean="0"/>
          </a:p>
          <a:p>
            <a:r>
              <a:rPr lang="en-US" b="0" baseline="0" dirty="0" smtClean="0"/>
              <a:t>Three basic concerns underlie this rule prohibiting two payrolls and two paymasters for the same employee on the same job.  [CLICK]</a:t>
            </a:r>
          </a:p>
          <a:p>
            <a:endParaRPr lang="en-US" b="0" baseline="0" dirty="0" smtClean="0"/>
          </a:p>
          <a:p>
            <a:r>
              <a:rPr lang="en-US" b="0" baseline="0" dirty="0" smtClean="0"/>
              <a:t>First, the outside </a:t>
            </a:r>
            <a:r>
              <a:rPr lang="en-US" b="0" baseline="0" dirty="0" err="1" smtClean="0"/>
              <a:t>payor</a:t>
            </a:r>
            <a:r>
              <a:rPr lang="en-US" b="0" baseline="0" dirty="0" smtClean="0"/>
              <a:t> has a hold on the employee deriving from his ability to cut off one of the employee’s economic lifelines.  [CLICK]</a:t>
            </a:r>
          </a:p>
          <a:p>
            <a:endParaRPr lang="en-US" b="0" baseline="0" dirty="0" smtClean="0"/>
          </a:p>
          <a:p>
            <a:r>
              <a:rPr lang="en-US" b="0" baseline="0" dirty="0" smtClean="0"/>
              <a:t>Second, the employee may tend to favor his outside </a:t>
            </a:r>
            <a:r>
              <a:rPr lang="en-US" b="0" baseline="0" dirty="0" err="1" smtClean="0"/>
              <a:t>payor</a:t>
            </a:r>
            <a:r>
              <a:rPr lang="en-US" b="0" baseline="0" dirty="0" smtClean="0"/>
              <a:t> even though no direct pressure is put on him to do so.  [CLICK]</a:t>
            </a:r>
          </a:p>
          <a:p>
            <a:endParaRPr lang="en-US" b="0" baseline="0" dirty="0" smtClean="0"/>
          </a:p>
          <a:p>
            <a:r>
              <a:rPr lang="en-US" b="0" baseline="0" dirty="0" smtClean="0"/>
              <a:t>And, third, because of these real risks, the arrangement has a generally unwholesome appearance that breeds suspicion and bitterness among fellow employees and other observers.</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97834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legislative history of section</a:t>
            </a:r>
            <a:r>
              <a:rPr lang="en-US" baseline="0" dirty="0" smtClean="0"/>
              <a:t> 209 is relatively brief.  As mentioned, this original prohibition came to pass in 1917, which was then codified at 5 USC sec. 66. [CLICK]  It prohibited a “government official or employee” from receiving any salary in connection with his services as such an official or employee from any source other than the United States government.  </a:t>
            </a:r>
          </a:p>
          <a:p>
            <a:endParaRPr lang="en-US" baseline="0" dirty="0" smtClean="0"/>
          </a:p>
          <a:p>
            <a:r>
              <a:rPr lang="en-US" baseline="0" dirty="0" smtClean="0"/>
              <a:t>The criminal code was consolidated and revised into title 18 in 1948 [CLICK], at which time the statute was moved to 18 USC sec. 1914.</a:t>
            </a:r>
          </a:p>
          <a:p>
            <a:endParaRPr lang="en-US" baseline="0" dirty="0" smtClean="0"/>
          </a:p>
          <a:p>
            <a:r>
              <a:rPr lang="en-US" baseline="0" dirty="0" smtClean="0"/>
              <a:t>Finally, the last major change occurred in 1962, when sec. 209 as we know it today was created as part of the reorganization of Title 18 and the passage of our current criminal conflicts of interest laws. [CLICK]</a:t>
            </a:r>
          </a:p>
          <a:p>
            <a:endParaRPr lang="en-US" baseline="0" dirty="0" smtClean="0"/>
          </a:p>
          <a:p>
            <a:r>
              <a:rPr lang="en-US" baseline="0" dirty="0" smtClean="0"/>
              <a:t>Only one perceived flaw in the statute was corrected at this time.  The phrase “in connection with” was described as “vague and capable of an indefinitely broad interpretation.”  Therefore, Congress modified the statute to prohibit payments “as compensation for” Government services in an effort to make it clear that the prohibited payments were those that were made “expressly for services rendered to the Government.”</a:t>
            </a:r>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23628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sec. 209 actually</a:t>
            </a:r>
            <a:r>
              <a:rPr lang="en-US" baseline="0" dirty="0" smtClean="0"/>
              <a:t> prohibit?  I’ll give everyone a minute just to read the text of the statute.  </a:t>
            </a:r>
          </a:p>
          <a:p>
            <a:endParaRPr lang="en-US" baseline="0" dirty="0" smtClean="0"/>
          </a:p>
          <a:p>
            <a:r>
              <a:rPr lang="en-US" baseline="0" dirty="0" smtClean="0"/>
              <a:t>[WAIT 30ish seconds]</a:t>
            </a:r>
          </a:p>
          <a:p>
            <a:endParaRPr lang="en-US" baseline="0" dirty="0" smtClean="0"/>
          </a:p>
          <a:p>
            <a:r>
              <a:rPr lang="en-US" baseline="0" dirty="0" smtClean="0"/>
              <a:t>So, we can see that there is a payee offense [CLICK]</a:t>
            </a:r>
          </a:p>
          <a:p>
            <a:endParaRPr lang="en-US" baseline="0" dirty="0" smtClean="0"/>
          </a:p>
          <a:p>
            <a:r>
              <a:rPr lang="en-US" baseline="0" dirty="0" smtClean="0"/>
              <a:t>And a </a:t>
            </a:r>
            <a:r>
              <a:rPr lang="en-US" baseline="0" dirty="0" err="1" smtClean="0"/>
              <a:t>payor</a:t>
            </a:r>
            <a:r>
              <a:rPr lang="en-US" baseline="0" dirty="0" smtClean="0"/>
              <a:t> offense, which is described in reference to the payee offense [CLICK]</a:t>
            </a:r>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36702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elements</a:t>
            </a:r>
            <a:r>
              <a:rPr lang="en-US" baseline="0" dirty="0" smtClean="0"/>
              <a:t> need to be present for a 209 violation to exist?</a:t>
            </a:r>
          </a:p>
          <a:p>
            <a:endParaRPr lang="en-US" baseline="0" dirty="0" smtClean="0"/>
          </a:p>
          <a:p>
            <a:r>
              <a:rPr lang="en-US" baseline="0" dirty="0" smtClean="0"/>
              <a:t>[CLICK]</a:t>
            </a:r>
          </a:p>
          <a:p>
            <a:endParaRPr lang="en-US" baseline="0" dirty="0" smtClean="0"/>
          </a:p>
          <a:p>
            <a:pPr marL="232943" indent="-232943">
              <a:buAutoNum type="arabicParenBoth"/>
            </a:pPr>
            <a:r>
              <a:rPr lang="en-US" baseline="0" dirty="0" smtClean="0"/>
              <a:t>We need an officer or employee of the Executive branch,  [CLICK]</a:t>
            </a:r>
          </a:p>
          <a:p>
            <a:pPr marL="232943" indent="-232943">
              <a:buAutoNum type="arabicParenBoth"/>
            </a:pPr>
            <a:r>
              <a:rPr lang="en-US" baseline="0" dirty="0" smtClean="0"/>
              <a:t>From any source other than the United States, [CLICK]</a:t>
            </a:r>
          </a:p>
          <a:p>
            <a:pPr marL="232943" indent="-232943">
              <a:buAutoNum type="arabicParenBoth"/>
            </a:pPr>
            <a:r>
              <a:rPr lang="en-US" baseline="0" dirty="0" smtClean="0"/>
              <a:t>From receiving salary or any contribution to or supplementation of salary [CLICK]; and </a:t>
            </a:r>
          </a:p>
          <a:p>
            <a:pPr marL="232943" indent="-232943">
              <a:buAutoNum type="arabicParenBoth"/>
            </a:pPr>
            <a:r>
              <a:rPr lang="en-US" baseline="0" dirty="0" smtClean="0"/>
              <a:t>The salary or contribution to salary must be as compensation for services as an employee of the United States.</a:t>
            </a:r>
          </a:p>
          <a:p>
            <a:endParaRPr lang="en-US" baseline="0" dirty="0" smtClean="0"/>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74273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each of these elements more closely.  </a:t>
            </a:r>
            <a:endParaRPr lang="en-US" dirty="0"/>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1965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First,</a:t>
            </a:r>
            <a:r>
              <a:rPr lang="en-US" i="0" baseline="0" dirty="0" smtClean="0"/>
              <a:t> the recipient of the payment must be an officer or employee of the executive branch.  [CLICK]</a:t>
            </a:r>
          </a:p>
          <a:p>
            <a:endParaRPr lang="en-US" i="0" baseline="0" dirty="0" smtClean="0"/>
          </a:p>
          <a:p>
            <a:r>
              <a:rPr lang="en-US" i="0" baseline="0" dirty="0" smtClean="0"/>
              <a:t>In </a:t>
            </a:r>
            <a:r>
              <a:rPr lang="en-US" i="1" dirty="0" smtClean="0"/>
              <a:t>Crandon v. United States</a:t>
            </a:r>
            <a:r>
              <a:rPr lang="en-US" i="0" baseline="0" dirty="0" smtClean="0"/>
              <a:t>, the United States Supreme Court held that a severance payment made before the petitioners entered Government service was outside the scope of section 209 because employment status is an element of the statute.  Therefore, the recipient must be an employee at the time that the payment or payments in question are made.</a:t>
            </a:r>
          </a:p>
          <a:p>
            <a:endParaRPr lang="en-US" i="0" baseline="0" dirty="0" smtClean="0"/>
          </a:p>
          <a:p>
            <a:r>
              <a:rPr lang="en-US" i="0" baseline="0" dirty="0" smtClean="0"/>
              <a:t>I would note that the court in </a:t>
            </a:r>
            <a:r>
              <a:rPr lang="en-US" i="1" baseline="0" dirty="0" smtClean="0"/>
              <a:t>Crandon</a:t>
            </a:r>
            <a:r>
              <a:rPr lang="en-US" i="0" baseline="0" dirty="0" smtClean="0"/>
              <a:t> acknowledged that payments made before entering Gov’t service could create </a:t>
            </a:r>
            <a:r>
              <a:rPr lang="en-US" i="1" baseline="0" dirty="0" smtClean="0"/>
              <a:t>an appearance of impropriety</a:t>
            </a:r>
            <a:r>
              <a:rPr lang="en-US" i="0" baseline="0" dirty="0" smtClean="0"/>
              <a:t>, but we’ll revisit that concern when Leigh discusses extraordinary payments and the regulatory framework of 5 C.F.R. </a:t>
            </a:r>
            <a:r>
              <a:rPr lang="en-US" dirty="0" smtClean="0">
                <a:latin typeface="Candara"/>
              </a:rPr>
              <a:t>§ 2635.503.</a:t>
            </a:r>
          </a:p>
          <a:p>
            <a:endParaRPr lang="en-US" dirty="0" smtClean="0">
              <a:latin typeface="Candara"/>
            </a:endParaRPr>
          </a:p>
          <a:p>
            <a:r>
              <a:rPr lang="en-US" dirty="0" smtClean="0">
                <a:latin typeface="Candara"/>
              </a:rPr>
              <a:t>OGE Informal Advisory</a:t>
            </a:r>
            <a:r>
              <a:rPr lang="en-US" baseline="0" dirty="0" smtClean="0">
                <a:latin typeface="Candara"/>
              </a:rPr>
              <a:t> Opinion 91 x 2 provides one such scenario that would not implicate section 209—the receipt of bonus payments from a former private employer upon returning to that employer after a period of employment with the federal government.  </a:t>
            </a:r>
            <a:endParaRPr lang="en-US" dirty="0" smtClean="0">
              <a:latin typeface="Candara"/>
            </a:endParaRPr>
          </a:p>
          <a:p>
            <a:endParaRPr lang="en-US" dirty="0" smtClean="0"/>
          </a:p>
          <a:p>
            <a:r>
              <a:rPr lang="en-US" dirty="0" smtClean="0"/>
              <a:t>[CLICK]</a:t>
            </a:r>
          </a:p>
          <a:p>
            <a:endParaRPr lang="en-US" dirty="0" smtClean="0"/>
          </a:p>
          <a:p>
            <a:r>
              <a:rPr lang="en-US" dirty="0" smtClean="0"/>
              <a:t>Officers and employees of Government-owned corporations are also considered to be Executive branch employees for purposes of 209.</a:t>
            </a:r>
            <a:r>
              <a:rPr lang="en-US" baseline="0" dirty="0" smtClean="0"/>
              <a:t> (Ex. Amtrak; Export-Import bank; Federal Deposit Insurance Corporation).</a:t>
            </a:r>
          </a:p>
          <a:p>
            <a:endParaRPr lang="en-US" baseline="0" dirty="0" smtClean="0"/>
          </a:p>
          <a:p>
            <a:r>
              <a:rPr lang="en-US" baseline="0" dirty="0" smtClean="0"/>
              <a:t>[CLICK]</a:t>
            </a:r>
          </a:p>
          <a:p>
            <a:endParaRPr lang="en-US" baseline="0" dirty="0" smtClean="0"/>
          </a:p>
          <a:p>
            <a:r>
              <a:rPr lang="en-US" baseline="0" dirty="0" smtClean="0"/>
              <a:t>But what about individuals that have been appointed to a government position but have not yet begun service?  In a May 2002 opinion, the Department of Justice’s Office of Legal Counsel determined that the criminal conflict of interest laws apply to appointees when the appointee begins the duties of his or her office.  This OLC opinion was then discussed by OGE in Informal Advisory Opinion 02 x 3.</a:t>
            </a:r>
            <a:endParaRPr lang="en-US" dirty="0" smtClean="0"/>
          </a:p>
        </p:txBody>
      </p:sp>
      <p:sp>
        <p:nvSpPr>
          <p:cNvPr id="4" name="Slide Number Placeholder 3"/>
          <p:cNvSpPr>
            <a:spLocks noGrp="1"/>
          </p:cNvSpPr>
          <p:nvPr>
            <p:ph type="sldNum" sz="quarter" idx="10"/>
          </p:nvPr>
        </p:nvSpPr>
        <p:spPr/>
        <p:txBody>
          <a:bodyPr/>
          <a:lstStyle/>
          <a:p>
            <a:fld id="{11257243-0781-40A6-89B9-33DAB1D8CD4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90359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57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3674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542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09853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41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5866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3/3/2016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1250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3/3/2016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7371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3/3/2016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922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3/3/2016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6354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5508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3/3/2016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8661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mailto:Pjlightf@oge.gov" TargetMode="External"/><Relationship Id="rId4" Type="http://schemas.openxmlformats.org/officeDocument/2006/relationships/hyperlink" Target="mailto:Lfrancis@oge.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3">
            <a:alphaModFix amt="20000"/>
            <a:extLst>
              <a:ext uri="{28A0092B-C50C-407E-A947-70E740481C1C}">
                <a14:useLocalDpi xmlns:a14="http://schemas.microsoft.com/office/drawing/2010/main" val="0"/>
              </a:ext>
            </a:extLst>
          </a:blip>
          <a:srcRect l="20471" t="22862" r="25767" b="12557"/>
          <a:stretch/>
        </p:blipFill>
        <p:spPr>
          <a:xfrm>
            <a:off x="-1174" y="-1353"/>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863" y="642445"/>
            <a:ext cx="6680534" cy="5010401"/>
          </a:xfrm>
          <a:prstGeom prst="rect">
            <a:avLst/>
          </a:prstGeom>
        </p:spPr>
      </p:pic>
      <p:sp>
        <p:nvSpPr>
          <p:cNvPr id="8" name="TextBox 7"/>
          <p:cNvSpPr txBox="1"/>
          <p:nvPr/>
        </p:nvSpPr>
        <p:spPr>
          <a:xfrm>
            <a:off x="914400" y="4248150"/>
            <a:ext cx="7381875" cy="300082"/>
          </a:xfrm>
          <a:prstGeom prst="rect">
            <a:avLst/>
          </a:prstGeom>
          <a:noFill/>
        </p:spPr>
        <p:txBody>
          <a:bodyPr wrap="square" rtlCol="0">
            <a:spAutoFit/>
          </a:bodyPr>
          <a:lstStyle/>
          <a:p>
            <a:endParaRPr lang="en-US" sz="1350"/>
          </a:p>
        </p:txBody>
      </p:sp>
      <p:sp>
        <p:nvSpPr>
          <p:cNvPr id="10" name="TextBox 9"/>
          <p:cNvSpPr txBox="1"/>
          <p:nvPr/>
        </p:nvSpPr>
        <p:spPr>
          <a:xfrm>
            <a:off x="901148" y="4482856"/>
            <a:ext cx="7381875" cy="707886"/>
          </a:xfrm>
          <a:prstGeom prst="rect">
            <a:avLst/>
          </a:prstGeom>
          <a:noFill/>
        </p:spPr>
        <p:txBody>
          <a:bodyPr wrap="square" rtlCol="0">
            <a:spAutoFit/>
          </a:bodyPr>
          <a:lstStyle/>
          <a:p>
            <a:pPr algn="ctr"/>
            <a:r>
              <a:rPr lang="en-US" sz="2000" b="1" dirty="0"/>
              <a:t>Receipt of Payments Prior to—and During—Government Service: </a:t>
            </a:r>
            <a:endParaRPr lang="en-US" sz="2000" b="1" dirty="0" smtClean="0"/>
          </a:p>
          <a:p>
            <a:pPr algn="ctr"/>
            <a:r>
              <a:rPr lang="en-US" sz="2000" b="1" dirty="0" smtClean="0"/>
              <a:t>5 </a:t>
            </a:r>
            <a:r>
              <a:rPr lang="en-US" sz="2000" b="1" dirty="0"/>
              <a:t>C.F.R. § 2635.503 and 18 U.S.C. § 209</a:t>
            </a:r>
          </a:p>
        </p:txBody>
      </p:sp>
    </p:spTree>
    <p:extLst>
      <p:ext uri="{BB962C8B-B14F-4D97-AF65-F5344CB8AC3E}">
        <p14:creationId xmlns:p14="http://schemas.microsoft.com/office/powerpoint/2010/main" val="3350486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From any </a:t>
            </a:r>
            <a:r>
              <a:rPr lang="en-US" dirty="0" smtClean="0"/>
              <a:t>source other than the United States </a:t>
            </a:r>
            <a:endParaRPr lang="en-US" dirty="0"/>
          </a:p>
        </p:txBody>
      </p:sp>
      <p:sp>
        <p:nvSpPr>
          <p:cNvPr id="3" name="Content Placeholder 2"/>
          <p:cNvSpPr>
            <a:spLocks noGrp="1"/>
          </p:cNvSpPr>
          <p:nvPr>
            <p:ph idx="1"/>
          </p:nvPr>
        </p:nvSpPr>
        <p:spPr>
          <a:xfrm>
            <a:off x="822960" y="1888395"/>
            <a:ext cx="7520940" cy="3808449"/>
          </a:xfrm>
        </p:spPr>
        <p:txBody>
          <a:bodyPr>
            <a:normAutofit lnSpcReduction="10000"/>
          </a:bodyPr>
          <a:lstStyle/>
          <a:p>
            <a:pPr>
              <a:buFont typeface="Arial" panose="020B0604020202020204" pitchFamily="34" charset="0"/>
              <a:buChar char="•"/>
            </a:pPr>
            <a:r>
              <a:rPr lang="en-US" dirty="0" smtClean="0"/>
              <a:t> Source = any person or organization</a:t>
            </a:r>
          </a:p>
          <a:p>
            <a:pPr lvl="2">
              <a:buFont typeface="Arial" panose="020B0604020202020204" pitchFamily="34" charset="0"/>
              <a:buChar char="•"/>
            </a:pPr>
            <a:r>
              <a:rPr lang="en-US" sz="1600" dirty="0" smtClean="0"/>
              <a:t>for-profit and non-profit organizations</a:t>
            </a:r>
          </a:p>
          <a:p>
            <a:pPr lvl="2">
              <a:buFont typeface="Arial" panose="020B0604020202020204" pitchFamily="34" charset="0"/>
              <a:buChar char="•"/>
            </a:pPr>
            <a:r>
              <a:rPr lang="en-US" sz="1600" dirty="0" smtClean="0"/>
              <a:t>trade associations</a:t>
            </a:r>
          </a:p>
          <a:p>
            <a:pPr lvl="2">
              <a:buFont typeface="Arial" panose="020B0604020202020204" pitchFamily="34" charset="0"/>
              <a:buChar char="•"/>
            </a:pPr>
            <a:r>
              <a:rPr lang="en-US" sz="1600" dirty="0" smtClean="0"/>
              <a:t>corporations</a:t>
            </a:r>
          </a:p>
          <a:p>
            <a:pPr>
              <a:buFont typeface="Arial" panose="020B0604020202020204" pitchFamily="34" charset="0"/>
              <a:buChar char="•"/>
            </a:pPr>
            <a:r>
              <a:rPr lang="en-US" dirty="0" smtClean="0"/>
              <a:t> Compensation paid to an employee by the U.S. Government does not violate 209 even if the funds can be traced back to a private entity</a:t>
            </a:r>
          </a:p>
          <a:p>
            <a:pPr lvl="2">
              <a:buFont typeface="Arial" panose="020B0604020202020204" pitchFamily="34" charset="0"/>
              <a:buChar char="•"/>
            </a:pPr>
            <a:r>
              <a:rPr lang="en-US" sz="1600" dirty="0" smtClean="0"/>
              <a:t>Ex. Federal Technology Transfer Act (15 U.S.C</a:t>
            </a:r>
            <a:r>
              <a:rPr lang="en-US" sz="1600" dirty="0"/>
              <a:t>. </a:t>
            </a:r>
            <a:r>
              <a:rPr lang="en-US" sz="1600" dirty="0" smtClean="0"/>
              <a:t>§§ 3701-3717)</a:t>
            </a:r>
          </a:p>
          <a:p>
            <a:pPr lvl="3">
              <a:buFont typeface="Arial" panose="020B0604020202020204" pitchFamily="34" charset="0"/>
              <a:buChar char="•"/>
            </a:pPr>
            <a:r>
              <a:rPr lang="en-US" sz="1600" dirty="0" smtClean="0"/>
              <a:t>Government agencies are required to pay an employee/inventor a certain percentage of royalties that the agency receives from any licensing agreement for an invention.</a:t>
            </a:r>
          </a:p>
          <a:p>
            <a:pPr lvl="3">
              <a:buFont typeface="Arial" panose="020B0604020202020204" pitchFamily="34" charset="0"/>
              <a:buChar char="•"/>
            </a:pPr>
            <a:r>
              <a:rPr lang="en-US" sz="1600" dirty="0" smtClean="0"/>
              <a:t>Because these payments are paid to the employee by the Government, there is no violation of 209, even if the funds originated from others.</a:t>
            </a:r>
          </a:p>
          <a:p>
            <a:pPr lvl="3">
              <a:buFont typeface="Arial" panose="020B0604020202020204" pitchFamily="34" charset="0"/>
              <a:buChar char="•"/>
            </a:pPr>
            <a:r>
              <a:rPr lang="en-US" sz="1600" dirty="0" smtClean="0"/>
              <a:t>17 Op. O.L.C. 46 (1993)</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84302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 y="888264"/>
            <a:ext cx="7520940" cy="929640"/>
          </a:xfrm>
        </p:spPr>
        <p:txBody>
          <a:bodyPr>
            <a:normAutofit fontScale="90000"/>
          </a:bodyPr>
          <a:lstStyle/>
          <a:p>
            <a:r>
              <a:rPr lang="en-US" dirty="0" smtClean="0"/>
              <a:t>(3) From receiving salary </a:t>
            </a:r>
            <a:r>
              <a:rPr lang="en-US" dirty="0"/>
              <a:t>or any contribution to or supplementation of </a:t>
            </a:r>
            <a:r>
              <a:rPr lang="en-US" dirty="0" smtClean="0"/>
              <a:t>salary</a:t>
            </a:r>
            <a:endParaRPr lang="en-US" dirty="0"/>
          </a:p>
        </p:txBody>
      </p:sp>
      <p:sp>
        <p:nvSpPr>
          <p:cNvPr id="6" name="Content Placeholder 5"/>
          <p:cNvSpPr>
            <a:spLocks noGrp="1"/>
          </p:cNvSpPr>
          <p:nvPr>
            <p:ph idx="1"/>
          </p:nvPr>
        </p:nvSpPr>
        <p:spPr>
          <a:xfrm>
            <a:off x="822960" y="1959420"/>
            <a:ext cx="7520940" cy="3503649"/>
          </a:xfrm>
        </p:spPr>
        <p:txBody>
          <a:bodyPr/>
          <a:lstStyle/>
          <a:p>
            <a:pPr>
              <a:buFont typeface="Arial" panose="020B0604020202020204" pitchFamily="34" charset="0"/>
              <a:buChar char="•"/>
            </a:pPr>
            <a:r>
              <a:rPr lang="en-US" dirty="0" smtClean="0"/>
              <a:t> Anything of monetary value</a:t>
            </a:r>
          </a:p>
          <a:p>
            <a:pPr lvl="2">
              <a:buFont typeface="Arial" panose="020B0604020202020204" pitchFamily="34" charset="0"/>
              <a:buChar char="•"/>
            </a:pPr>
            <a:r>
              <a:rPr lang="en-US" sz="1600" dirty="0" smtClean="0"/>
              <a:t>Cash or in-kind payments</a:t>
            </a:r>
          </a:p>
          <a:p>
            <a:pPr>
              <a:buFont typeface="Arial" panose="020B0604020202020204" pitchFamily="34" charset="0"/>
              <a:buChar char="•"/>
            </a:pPr>
            <a:r>
              <a:rPr lang="en-US" dirty="0" smtClean="0"/>
              <a:t> Coverage extends to lump sum and periodic payments</a:t>
            </a:r>
          </a:p>
          <a:p>
            <a:pPr lvl="2">
              <a:buFont typeface="Arial" panose="020B0604020202020204" pitchFamily="34" charset="0"/>
              <a:buChar char="•"/>
            </a:pPr>
            <a:r>
              <a:rPr lang="en-US" sz="1600" i="1" dirty="0" smtClean="0"/>
              <a:t>United States v. Project on Gov’t Oversight</a:t>
            </a:r>
            <a:r>
              <a:rPr lang="en-US" sz="1600" dirty="0" smtClean="0"/>
              <a:t>, 616 F.3d 544 (D.C. Cir. 2010)</a:t>
            </a:r>
          </a:p>
        </p:txBody>
      </p:sp>
    </p:spTree>
    <p:extLst>
      <p:ext uri="{BB962C8B-B14F-4D97-AF65-F5344CB8AC3E}">
        <p14:creationId xmlns:p14="http://schemas.microsoft.com/office/powerpoint/2010/main" val="180969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13526"/>
            <a:ext cx="7520940" cy="548640"/>
          </a:xfrm>
        </p:spPr>
        <p:txBody>
          <a:bodyPr>
            <a:normAutofit fontScale="90000"/>
          </a:bodyPr>
          <a:lstStyle/>
          <a:p>
            <a:r>
              <a:rPr lang="en-US" dirty="0" smtClean="0"/>
              <a:t>(4) As compensation for services as an employee of the United States</a:t>
            </a:r>
            <a:endParaRPr lang="en-US" dirty="0"/>
          </a:p>
        </p:txBody>
      </p:sp>
      <p:sp>
        <p:nvSpPr>
          <p:cNvPr id="3" name="Content Placeholder 2"/>
          <p:cNvSpPr>
            <a:spLocks noGrp="1"/>
          </p:cNvSpPr>
          <p:nvPr>
            <p:ph idx="1"/>
          </p:nvPr>
        </p:nvSpPr>
        <p:spPr>
          <a:xfrm>
            <a:off x="822960" y="1986369"/>
            <a:ext cx="7520940" cy="3579849"/>
          </a:xfrm>
        </p:spPr>
        <p:txBody>
          <a:bodyPr>
            <a:normAutofit/>
          </a:bodyPr>
          <a:lstStyle/>
          <a:p>
            <a:pPr marL="0" indent="0"/>
            <a:r>
              <a:rPr lang="en-US" u="sng" dirty="0" smtClean="0"/>
              <a:t>INTENT OF THE PARTIES</a:t>
            </a:r>
          </a:p>
          <a:p>
            <a:pPr marL="285750" indent="-285750">
              <a:buFont typeface="Arial" panose="020B0604020202020204" pitchFamily="34" charset="0"/>
              <a:buChar char="•"/>
            </a:pPr>
            <a:r>
              <a:rPr lang="en-US" i="1" dirty="0" smtClean="0"/>
              <a:t>United </a:t>
            </a:r>
            <a:r>
              <a:rPr lang="en-US" i="1" dirty="0"/>
              <a:t>States v. Project on Gov’t Oversight</a:t>
            </a:r>
            <a:r>
              <a:rPr lang="en-US" dirty="0"/>
              <a:t>, 616 F.3d 544 (D.C. Cir. </a:t>
            </a:r>
            <a:r>
              <a:rPr lang="en-US" dirty="0" smtClean="0"/>
              <a:t>2010)</a:t>
            </a:r>
          </a:p>
          <a:p>
            <a:pPr marL="285750" indent="-285750">
              <a:buFont typeface="Arial" panose="020B0604020202020204" pitchFamily="34" charset="0"/>
              <a:buChar char="•"/>
            </a:pPr>
            <a:r>
              <a:rPr lang="en-US" dirty="0" smtClean="0"/>
              <a:t>Need </a:t>
            </a:r>
            <a:r>
              <a:rPr lang="en-US" dirty="0"/>
              <a:t>a direct linkage between the thing of value paid and the official services rendered by the </a:t>
            </a:r>
            <a:r>
              <a:rPr lang="en-US" dirty="0" smtClean="0"/>
              <a:t>employee </a:t>
            </a:r>
          </a:p>
          <a:p>
            <a:pPr lvl="3">
              <a:buFont typeface="Arial" panose="020B0604020202020204" pitchFamily="34" charset="0"/>
              <a:buChar char="•"/>
            </a:pPr>
            <a:r>
              <a:rPr lang="en-US" sz="1600" dirty="0" smtClean="0"/>
              <a:t>OGE Informal Advisory Opinion 81 x 31</a:t>
            </a:r>
          </a:p>
          <a:p>
            <a:pPr lvl="3">
              <a:buFont typeface="Arial" panose="020B0604020202020204" pitchFamily="34" charset="0"/>
              <a:buChar char="•"/>
            </a:pPr>
            <a:r>
              <a:rPr lang="en-US" sz="1600" dirty="0" smtClean="0"/>
              <a:t>24 Op. O.L.C. 170 (2000)</a:t>
            </a:r>
          </a:p>
        </p:txBody>
      </p:sp>
    </p:spTree>
    <p:extLst>
      <p:ext uri="{BB962C8B-B14F-4D97-AF65-F5344CB8AC3E}">
        <p14:creationId xmlns:p14="http://schemas.microsoft.com/office/powerpoint/2010/main" val="192733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2856"/>
            <a:ext cx="7520940" cy="1339656"/>
          </a:xfrm>
        </p:spPr>
        <p:txBody>
          <a:bodyPr>
            <a:normAutofit/>
          </a:bodyPr>
          <a:lstStyle/>
          <a:p>
            <a:r>
              <a:rPr lang="en-US" dirty="0"/>
              <a:t>Determining Intent</a:t>
            </a:r>
          </a:p>
        </p:txBody>
      </p:sp>
      <p:sp>
        <p:nvSpPr>
          <p:cNvPr id="3" name="Content Placeholder 2"/>
          <p:cNvSpPr>
            <a:spLocks noGrp="1"/>
          </p:cNvSpPr>
          <p:nvPr>
            <p:ph idx="1"/>
          </p:nvPr>
        </p:nvSpPr>
        <p:spPr>
          <a:xfrm>
            <a:off x="822960" y="1944899"/>
            <a:ext cx="7520940" cy="3853543"/>
          </a:xfrm>
        </p:spPr>
        <p:txBody>
          <a:bodyPr>
            <a:normAutofit/>
          </a:bodyPr>
          <a:lstStyle/>
          <a:p>
            <a:pPr marL="285750" indent="-285750">
              <a:buFont typeface="Arial" panose="020B0604020202020204" pitchFamily="34" charset="0"/>
              <a:buChar char="•"/>
            </a:pPr>
            <a:r>
              <a:rPr lang="en-US" dirty="0" smtClean="0"/>
              <a:t>Nature of the “services”</a:t>
            </a:r>
          </a:p>
          <a:p>
            <a:pPr lvl="2">
              <a:buFont typeface="Arial" panose="020B0604020202020204" pitchFamily="34" charset="0"/>
              <a:buChar char="•"/>
            </a:pPr>
            <a:r>
              <a:rPr lang="en-US" sz="1600" dirty="0" smtClean="0"/>
              <a:t>Are the services the same or similar to the duties and responsibilities that the employee provides to the Government?  </a:t>
            </a:r>
          </a:p>
          <a:p>
            <a:pPr lvl="3">
              <a:buFont typeface="Arial" panose="020B0604020202020204" pitchFamily="34" charset="0"/>
              <a:buChar char="•"/>
            </a:pPr>
            <a:r>
              <a:rPr lang="en-US" sz="1600" i="1" dirty="0" smtClean="0"/>
              <a:t>United States v. Martinez</a:t>
            </a:r>
            <a:r>
              <a:rPr lang="en-US" sz="1600" dirty="0" smtClean="0"/>
              <a:t>, 76 F.3d 1145 (10th Cir. 1996)</a:t>
            </a:r>
          </a:p>
          <a:p>
            <a:pPr lvl="3">
              <a:buFont typeface="Arial" panose="020B0604020202020204" pitchFamily="34" charset="0"/>
              <a:buChar char="•"/>
            </a:pPr>
            <a:r>
              <a:rPr lang="en-US" sz="1600" dirty="0" smtClean="0"/>
              <a:t>OGE Informal Advisory Opinion 86 x 8</a:t>
            </a:r>
          </a:p>
          <a:p>
            <a:pPr lvl="3">
              <a:buFont typeface="Arial" panose="020B0604020202020204" pitchFamily="34" charset="0"/>
              <a:buChar char="•"/>
            </a:pPr>
            <a:r>
              <a:rPr lang="en-US" sz="1600" dirty="0" smtClean="0"/>
              <a:t>2 Op. O.L.C. 361 (1977)</a:t>
            </a:r>
          </a:p>
          <a:p>
            <a:pPr lvl="2">
              <a:buFont typeface="Arial" panose="020B0604020202020204" pitchFamily="34" charset="0"/>
              <a:buChar char="•"/>
            </a:pPr>
            <a:r>
              <a:rPr lang="en-US" sz="1600" dirty="0" smtClean="0"/>
              <a:t>Are they distinct?</a:t>
            </a:r>
          </a:p>
          <a:p>
            <a:pPr lvl="3">
              <a:buFont typeface="Arial" panose="020B0604020202020204" pitchFamily="34" charset="0"/>
              <a:buChar char="•"/>
            </a:pPr>
            <a:r>
              <a:rPr lang="en-US" sz="1600" i="1" dirty="0"/>
              <a:t>United States v. </a:t>
            </a:r>
            <a:r>
              <a:rPr lang="en-US" sz="1600" i="1" dirty="0" err="1"/>
              <a:t>Muntain</a:t>
            </a:r>
            <a:r>
              <a:rPr lang="en-US" sz="1600" dirty="0"/>
              <a:t>, 610 F.2d 964 (D.C. Cir. 1979</a:t>
            </a:r>
            <a:r>
              <a:rPr lang="en-US" sz="1600" dirty="0" smtClean="0"/>
              <a:t>)</a:t>
            </a:r>
          </a:p>
          <a:p>
            <a:pPr lvl="3">
              <a:buFont typeface="Arial" panose="020B0604020202020204" pitchFamily="34" charset="0"/>
              <a:buChar char="•"/>
            </a:pPr>
            <a:r>
              <a:rPr lang="en-US" sz="1600" dirty="0" smtClean="0"/>
              <a:t>OGE Informal Advisory Opinion 83 x 4</a:t>
            </a:r>
          </a:p>
          <a:p>
            <a:pPr lvl="3">
              <a:buFont typeface="Arial" panose="020B0604020202020204" pitchFamily="34" charset="0"/>
              <a:buChar char="•"/>
            </a:pPr>
            <a:r>
              <a:rPr lang="en-US" sz="1600" dirty="0" smtClean="0"/>
              <a:t>Consider outside earned income limitations (5 U.S.C. </a:t>
            </a:r>
            <a:r>
              <a:rPr lang="en-US" sz="1600" dirty="0"/>
              <a:t>app. </a:t>
            </a:r>
            <a:r>
              <a:rPr lang="en-US" sz="1600" dirty="0" smtClean="0"/>
              <a:t>§ 501(a))</a:t>
            </a:r>
            <a:endParaRPr lang="en-US" sz="1600" dirty="0"/>
          </a:p>
          <a:p>
            <a:pPr lvl="2">
              <a:buFont typeface="Arial" panose="020B0604020202020204" pitchFamily="34" charset="0"/>
              <a:buChar char="•"/>
            </a:pPr>
            <a:r>
              <a:rPr lang="en-US" sz="1600" dirty="0"/>
              <a:t>Is the compensation for past services from a previous emplo</a:t>
            </a:r>
            <a:r>
              <a:rPr lang="en-US" sz="1600" dirty="0" smtClean="0"/>
              <a:t>yer?</a:t>
            </a:r>
          </a:p>
          <a:p>
            <a:pPr lvl="3">
              <a:buFont typeface="Arial" panose="020B0604020202020204" pitchFamily="34" charset="0"/>
              <a:buChar char="•"/>
            </a:pPr>
            <a:r>
              <a:rPr lang="en-US" sz="1600" dirty="0" smtClean="0"/>
              <a:t>OGE Informal Advisory Opinion 87 x 11</a:t>
            </a:r>
          </a:p>
        </p:txBody>
      </p:sp>
    </p:spTree>
    <p:extLst>
      <p:ext uri="{BB962C8B-B14F-4D97-AF65-F5344CB8AC3E}">
        <p14:creationId xmlns:p14="http://schemas.microsoft.com/office/powerpoint/2010/main" val="297277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Intent</a:t>
            </a:r>
            <a:endParaRPr lang="en-US" dirty="0"/>
          </a:p>
        </p:txBody>
      </p:sp>
      <p:sp>
        <p:nvSpPr>
          <p:cNvPr id="3" name="Content Placeholder 2"/>
          <p:cNvSpPr>
            <a:spLocks noGrp="1"/>
          </p:cNvSpPr>
          <p:nvPr>
            <p:ph idx="1"/>
          </p:nvPr>
        </p:nvSpPr>
        <p:spPr>
          <a:xfrm>
            <a:off x="822960" y="1884384"/>
            <a:ext cx="7520940" cy="4110016"/>
          </a:xfrm>
        </p:spPr>
        <p:txBody>
          <a:bodyPr>
            <a:normAutofit fontScale="92500" lnSpcReduction="20000"/>
          </a:bodyPr>
          <a:lstStyle/>
          <a:p>
            <a:r>
              <a:rPr lang="en-US" dirty="0" smtClean="0"/>
              <a:t>Relevant factors to consider:</a:t>
            </a:r>
          </a:p>
          <a:p>
            <a:pPr>
              <a:buFont typeface="Arial" panose="020B0604020202020204" pitchFamily="34" charset="0"/>
              <a:buChar char="•"/>
            </a:pPr>
            <a:r>
              <a:rPr lang="en-US" dirty="0" smtClean="0"/>
              <a:t> Whether </a:t>
            </a:r>
            <a:r>
              <a:rPr lang="en-US" dirty="0"/>
              <a:t>the expressed intent of the </a:t>
            </a:r>
            <a:r>
              <a:rPr lang="en-US" dirty="0" err="1"/>
              <a:t>payor</a:t>
            </a:r>
            <a:r>
              <a:rPr lang="en-US" dirty="0"/>
              <a:t> is to compensate for government </a:t>
            </a:r>
            <a:r>
              <a:rPr lang="en-US" dirty="0" smtClean="0"/>
              <a:t>service</a:t>
            </a:r>
          </a:p>
          <a:p>
            <a:pPr lvl="2">
              <a:buFont typeface="Arial" panose="020B0604020202020204" pitchFamily="34" charset="0"/>
              <a:buChar char="•"/>
            </a:pPr>
            <a:r>
              <a:rPr lang="en-US" sz="1700" i="1" dirty="0" smtClean="0"/>
              <a:t>United States v. </a:t>
            </a:r>
            <a:r>
              <a:rPr lang="en-US" sz="1700" i="1" dirty="0" err="1" smtClean="0"/>
              <a:t>Oberhardt</a:t>
            </a:r>
            <a:r>
              <a:rPr lang="en-US" sz="1700" dirty="0" smtClean="0"/>
              <a:t>, 887 F.2d 790 (7th Cir. 1989)</a:t>
            </a:r>
            <a:endParaRPr lang="en-US" sz="1700" i="1" dirty="0" smtClean="0"/>
          </a:p>
          <a:p>
            <a:pPr>
              <a:buFont typeface="Arial" panose="020B0604020202020204" pitchFamily="34" charset="0"/>
              <a:buChar char="•"/>
            </a:pPr>
            <a:r>
              <a:rPr lang="en-US" dirty="0" smtClean="0"/>
              <a:t> Whether </a:t>
            </a:r>
            <a:r>
              <a:rPr lang="en-US" dirty="0"/>
              <a:t>the employee is in a position to influence the </a:t>
            </a:r>
            <a:r>
              <a:rPr lang="en-US" dirty="0" smtClean="0"/>
              <a:t>Government </a:t>
            </a:r>
            <a:r>
              <a:rPr lang="en-US" dirty="0"/>
              <a:t>on behalf of the </a:t>
            </a:r>
            <a:r>
              <a:rPr lang="en-US" dirty="0" err="1" smtClean="0"/>
              <a:t>payor</a:t>
            </a:r>
            <a:endParaRPr lang="en-US" dirty="0" smtClean="0"/>
          </a:p>
          <a:p>
            <a:pPr lvl="2">
              <a:buFont typeface="Arial" panose="020B0604020202020204" pitchFamily="34" charset="0"/>
              <a:buChar char="•"/>
            </a:pPr>
            <a:r>
              <a:rPr lang="en-US" sz="1700" i="1" dirty="0" smtClean="0"/>
              <a:t>United States v. Kim </a:t>
            </a:r>
            <a:r>
              <a:rPr lang="en-US" sz="1700" i="1" dirty="0" err="1" smtClean="0"/>
              <a:t>Oahn</a:t>
            </a:r>
            <a:r>
              <a:rPr lang="en-US" sz="1700" i="1" dirty="0" smtClean="0"/>
              <a:t> </a:t>
            </a:r>
            <a:r>
              <a:rPr lang="en-US" sz="1700" i="1" dirty="0" err="1" smtClean="0"/>
              <a:t>Thathitran</a:t>
            </a:r>
            <a:r>
              <a:rPr lang="en-US" sz="1700" i="1" dirty="0" smtClean="0"/>
              <a:t> (aka Jennifer Kim Tran)</a:t>
            </a:r>
            <a:r>
              <a:rPr lang="en-US" sz="1700" dirty="0" smtClean="0"/>
              <a:t> (2010 OGE Prosecution Survey: LA-11-08)</a:t>
            </a:r>
            <a:endParaRPr lang="en-US" sz="1700" i="1" dirty="0" smtClean="0"/>
          </a:p>
          <a:p>
            <a:pPr>
              <a:buFont typeface="Arial" panose="020B0604020202020204" pitchFamily="34" charset="0"/>
              <a:buChar char="•"/>
            </a:pPr>
            <a:r>
              <a:rPr lang="en-US" dirty="0" smtClean="0"/>
              <a:t> Whether </a:t>
            </a:r>
            <a:r>
              <a:rPr lang="en-US" dirty="0"/>
              <a:t>the compensation is given to the employee because of his official position</a:t>
            </a:r>
          </a:p>
          <a:p>
            <a:pPr lvl="2">
              <a:buFont typeface="Arial" panose="020B0604020202020204" pitchFamily="34" charset="0"/>
              <a:buChar char="•"/>
            </a:pPr>
            <a:r>
              <a:rPr lang="en-US" sz="1700" i="1" dirty="0"/>
              <a:t>United States v. Patricia Raikes</a:t>
            </a:r>
            <a:r>
              <a:rPr lang="en-US" sz="1700" dirty="0"/>
              <a:t> (2005 OGE Prosecution Survey: DO-06-022</a:t>
            </a:r>
            <a:r>
              <a:rPr lang="en-US" sz="1700" dirty="0" smtClean="0"/>
              <a:t>)</a:t>
            </a:r>
          </a:p>
          <a:p>
            <a:pPr>
              <a:buFont typeface="Arial" panose="020B0604020202020204" pitchFamily="34" charset="0"/>
              <a:buChar char="•"/>
            </a:pPr>
            <a:r>
              <a:rPr lang="en-US" dirty="0" smtClean="0"/>
              <a:t> Whether there is a substantial relationship or pattern of dealings between the employee’s agency and the </a:t>
            </a:r>
            <a:r>
              <a:rPr lang="en-US" dirty="0" err="1" smtClean="0"/>
              <a:t>payor</a:t>
            </a:r>
            <a:endParaRPr lang="en-US" dirty="0" smtClean="0"/>
          </a:p>
          <a:p>
            <a:pPr lvl="2">
              <a:buFont typeface="Arial" panose="020B0604020202020204" pitchFamily="34" charset="0"/>
              <a:buChar char="•"/>
            </a:pPr>
            <a:r>
              <a:rPr lang="en-US" sz="1700" dirty="0" smtClean="0"/>
              <a:t>E.g., contracting officer/contractor situations</a:t>
            </a:r>
          </a:p>
        </p:txBody>
      </p:sp>
      <p:sp>
        <p:nvSpPr>
          <p:cNvPr id="4" name="TextBox 3"/>
          <p:cNvSpPr txBox="1"/>
          <p:nvPr/>
        </p:nvSpPr>
        <p:spPr>
          <a:xfrm>
            <a:off x="5863769" y="656766"/>
            <a:ext cx="2989942" cy="923330"/>
          </a:xfrm>
          <a:prstGeom prst="rect">
            <a:avLst/>
          </a:prstGeom>
          <a:noFill/>
        </p:spPr>
        <p:txBody>
          <a:bodyPr wrap="square" rtlCol="0">
            <a:spAutoFit/>
          </a:bodyPr>
          <a:lstStyle/>
          <a:p>
            <a:pPr defTabSz="914400"/>
            <a:r>
              <a:rPr lang="en-US" b="1" dirty="0" smtClean="0">
                <a:solidFill>
                  <a:srgbClr val="FFFFFF">
                    <a:lumMod val="50000"/>
                  </a:srgbClr>
                </a:solidFill>
              </a:rPr>
              <a:t>21 Op. O.L.C. 204 (1997); </a:t>
            </a:r>
          </a:p>
          <a:p>
            <a:pPr defTabSz="914400"/>
            <a:r>
              <a:rPr lang="en-US" b="1" dirty="0" smtClean="0">
                <a:solidFill>
                  <a:srgbClr val="FFFFFF">
                    <a:lumMod val="50000"/>
                  </a:srgbClr>
                </a:solidFill>
              </a:rPr>
              <a:t>OGE Informal Advisory Opinion 02 x 4</a:t>
            </a:r>
            <a:endParaRPr lang="en-US" b="1" dirty="0">
              <a:solidFill>
                <a:srgbClr val="FFFFFF">
                  <a:lumMod val="50000"/>
                </a:srgbClr>
              </a:solidFill>
            </a:endParaRPr>
          </a:p>
        </p:txBody>
      </p:sp>
    </p:spTree>
    <p:extLst>
      <p:ext uri="{BB962C8B-B14F-4D97-AF65-F5344CB8AC3E}">
        <p14:creationId xmlns:p14="http://schemas.microsoft.com/office/powerpoint/2010/main" val="69750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grpId="0" nodeType="after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100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Intent</a:t>
            </a:r>
            <a:endParaRPr lang="en-US" dirty="0"/>
          </a:p>
        </p:txBody>
      </p:sp>
      <p:sp>
        <p:nvSpPr>
          <p:cNvPr id="4" name="TextBox 3"/>
          <p:cNvSpPr txBox="1"/>
          <p:nvPr/>
        </p:nvSpPr>
        <p:spPr>
          <a:xfrm>
            <a:off x="5863769" y="656766"/>
            <a:ext cx="2989942" cy="923330"/>
          </a:xfrm>
          <a:prstGeom prst="rect">
            <a:avLst/>
          </a:prstGeom>
          <a:noFill/>
        </p:spPr>
        <p:txBody>
          <a:bodyPr wrap="square" rtlCol="0">
            <a:spAutoFit/>
          </a:bodyPr>
          <a:lstStyle/>
          <a:p>
            <a:pPr defTabSz="914400"/>
            <a:r>
              <a:rPr lang="en-US" b="1" dirty="0" smtClean="0">
                <a:solidFill>
                  <a:srgbClr val="FFFFFF">
                    <a:lumMod val="50000"/>
                  </a:srgbClr>
                </a:solidFill>
              </a:rPr>
              <a:t>21 Op. O.L.C. 204 (1997); </a:t>
            </a:r>
          </a:p>
          <a:p>
            <a:pPr defTabSz="914400"/>
            <a:r>
              <a:rPr lang="en-US" b="1" dirty="0" smtClean="0">
                <a:solidFill>
                  <a:srgbClr val="FFFFFF">
                    <a:lumMod val="50000"/>
                  </a:srgbClr>
                </a:solidFill>
              </a:rPr>
              <a:t>OGE Informal Advisory Opinion 02 x 4</a:t>
            </a:r>
            <a:endParaRPr lang="en-US" b="1" dirty="0">
              <a:solidFill>
                <a:srgbClr val="FFFFFF">
                  <a:lumMod val="50000"/>
                </a:srgbClr>
              </a:solidFill>
            </a:endParaRPr>
          </a:p>
        </p:txBody>
      </p:sp>
      <p:sp>
        <p:nvSpPr>
          <p:cNvPr id="8" name="Content Placeholder 2"/>
          <p:cNvSpPr>
            <a:spLocks noGrp="1"/>
          </p:cNvSpPr>
          <p:nvPr>
            <p:ph idx="1"/>
          </p:nvPr>
        </p:nvSpPr>
        <p:spPr/>
        <p:txBody>
          <a:bodyPr>
            <a:normAutofit/>
          </a:bodyPr>
          <a:lstStyle/>
          <a:p>
            <a:r>
              <a:rPr lang="en-US" dirty="0" smtClean="0"/>
              <a:t>Relevant factors to consider:</a:t>
            </a:r>
          </a:p>
          <a:p>
            <a:pPr>
              <a:buFont typeface="Arial" panose="020B0604020202020204" pitchFamily="34" charset="0"/>
              <a:buChar char="•"/>
            </a:pPr>
            <a:r>
              <a:rPr lang="en-US" dirty="0" smtClean="0"/>
              <a:t> Whether the </a:t>
            </a:r>
            <a:r>
              <a:rPr lang="en-US" dirty="0" err="1" smtClean="0"/>
              <a:t>payor</a:t>
            </a:r>
            <a:r>
              <a:rPr lang="en-US" dirty="0" smtClean="0"/>
              <a:t> is another Government employee</a:t>
            </a:r>
          </a:p>
          <a:p>
            <a:pPr>
              <a:buFont typeface="Arial" panose="020B0604020202020204" pitchFamily="34" charset="0"/>
              <a:buChar char="•"/>
            </a:pPr>
            <a:r>
              <a:rPr lang="en-US" dirty="0" smtClean="0"/>
              <a:t> Whether circumstances indicate that payment is motivated by a desire other than to compensate the employee for Government service</a:t>
            </a:r>
          </a:p>
          <a:p>
            <a:pPr lvl="2">
              <a:buFont typeface="Arial" panose="020B0604020202020204" pitchFamily="34" charset="0"/>
              <a:buChar char="•"/>
            </a:pPr>
            <a:r>
              <a:rPr lang="en-US" sz="1600" dirty="0" smtClean="0"/>
              <a:t>E.g., medical needs; sympathy and respect; a familial relationship</a:t>
            </a:r>
          </a:p>
          <a:p>
            <a:pPr>
              <a:buFont typeface="Arial" panose="020B0604020202020204" pitchFamily="34" charset="0"/>
              <a:buChar char="•"/>
            </a:pPr>
            <a:r>
              <a:rPr lang="en-US" dirty="0" smtClean="0"/>
              <a:t> Whether similar payments would also be made to non-Government employees</a:t>
            </a:r>
          </a:p>
          <a:p>
            <a:pPr lvl="2">
              <a:buFont typeface="Arial" panose="020B0604020202020204" pitchFamily="34" charset="0"/>
              <a:buChar char="•"/>
            </a:pPr>
            <a:r>
              <a:rPr lang="en-US" sz="1600" dirty="0" smtClean="0"/>
              <a:t>E.g., receipt of severance payments; vesting of stock options; payment of a partnership share</a:t>
            </a:r>
          </a:p>
          <a:p>
            <a:pPr>
              <a:buFont typeface="Arial" panose="020B0604020202020204" pitchFamily="34" charset="0"/>
              <a:buChar char="•"/>
            </a:pPr>
            <a:r>
              <a:rPr lang="en-US" i="1" dirty="0" smtClean="0"/>
              <a:t> Bona fide</a:t>
            </a:r>
            <a:r>
              <a:rPr lang="en-US" dirty="0" smtClean="0"/>
              <a:t> public service awards</a:t>
            </a:r>
          </a:p>
          <a:p>
            <a:pPr lvl="2">
              <a:buFont typeface="Arial" panose="020B0604020202020204" pitchFamily="34" charset="0"/>
              <a:buChar char="•"/>
            </a:pPr>
            <a:r>
              <a:rPr lang="en-US" sz="1600" dirty="0" smtClean="0"/>
              <a:t>8 Op. O.L.C. 143 (1984)</a:t>
            </a:r>
            <a:endParaRPr lang="en-US" sz="1600" dirty="0"/>
          </a:p>
        </p:txBody>
      </p:sp>
    </p:spTree>
    <p:extLst>
      <p:ext uri="{BB962C8B-B14F-4D97-AF65-F5344CB8AC3E}">
        <p14:creationId xmlns:p14="http://schemas.microsoft.com/office/powerpoint/2010/main" val="384600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1000"/>
                                        <p:tgtEl>
                                          <p:spTgt spid="8">
                                            <p:txEl>
                                              <p:pRg st="4" end="4"/>
                                            </p:txEl>
                                          </p:spTgt>
                                        </p:tgtEl>
                                      </p:cBhvr>
                                    </p:animEffect>
                                    <p:anim calcmode="lin" valueType="num">
                                      <p:cBhvr>
                                        <p:cTn id="2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1000"/>
                                        <p:tgtEl>
                                          <p:spTgt spid="8">
                                            <p:txEl>
                                              <p:pRg st="5" end="5"/>
                                            </p:txEl>
                                          </p:spTgt>
                                        </p:tgtEl>
                                      </p:cBhvr>
                                    </p:animEffect>
                                    <p:anim calcmode="lin" valueType="num">
                                      <p:cBhvr>
                                        <p:cTn id="3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Effect transition="in" filter="fade">
                                      <p:cBhvr>
                                        <p:cTn id="43" dur="1000"/>
                                        <p:tgtEl>
                                          <p:spTgt spid="8">
                                            <p:txEl>
                                              <p:pRg st="7" end="7"/>
                                            </p:txEl>
                                          </p:spTgt>
                                        </p:tgtEl>
                                      </p:cBhvr>
                                    </p:animEffect>
                                    <p:anim calcmode="lin" valueType="num">
                                      <p:cBhvr>
                                        <p:cTn id="44"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Concerns</a:t>
            </a:r>
            <a:endParaRPr lang="en-US" dirty="0"/>
          </a:p>
        </p:txBody>
      </p:sp>
      <p:sp>
        <p:nvSpPr>
          <p:cNvPr id="3" name="Content Placeholder 2"/>
          <p:cNvSpPr>
            <a:spLocks noGrp="1"/>
          </p:cNvSpPr>
          <p:nvPr>
            <p:ph idx="1"/>
          </p:nvPr>
        </p:nvSpPr>
        <p:spPr>
          <a:xfrm>
            <a:off x="822959" y="1976360"/>
            <a:ext cx="7543801" cy="4023360"/>
          </a:xfrm>
        </p:spPr>
        <p:txBody>
          <a:bodyPr/>
          <a:lstStyle/>
          <a:p>
            <a:pPr>
              <a:buFont typeface="+mj-lt"/>
              <a:buAutoNum type="arabicPeriod"/>
            </a:pPr>
            <a:r>
              <a:rPr lang="en-US" dirty="0" smtClean="0"/>
              <a:t> Payment</a:t>
            </a:r>
          </a:p>
          <a:p>
            <a:pPr>
              <a:buFont typeface="+mj-lt"/>
              <a:buAutoNum type="arabicPeriod"/>
            </a:pPr>
            <a:r>
              <a:rPr lang="en-US" dirty="0" smtClean="0"/>
              <a:t> To a government employee</a:t>
            </a:r>
          </a:p>
          <a:p>
            <a:pPr>
              <a:buFont typeface="+mj-lt"/>
              <a:buAutoNum type="arabicPeriod"/>
            </a:pPr>
            <a:r>
              <a:rPr lang="en-US" dirty="0" smtClean="0"/>
              <a:t> From someone who has business before the employee’s agency and</a:t>
            </a:r>
          </a:p>
          <a:p>
            <a:pPr>
              <a:buFont typeface="+mj-lt"/>
              <a:buAutoNum type="arabicPeriod"/>
            </a:pPr>
            <a:r>
              <a:rPr lang="en-US" dirty="0" smtClean="0"/>
              <a:t> The payment was not made as part of some established policy</a:t>
            </a:r>
          </a:p>
        </p:txBody>
      </p:sp>
    </p:spTree>
    <p:extLst>
      <p:ext uri="{BB962C8B-B14F-4D97-AF65-F5344CB8AC3E}">
        <p14:creationId xmlns:p14="http://schemas.microsoft.com/office/powerpoint/2010/main" val="398239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904" y="286604"/>
            <a:ext cx="7543800" cy="1450757"/>
          </a:xfrm>
        </p:spPr>
        <p:txBody>
          <a:bodyPr/>
          <a:lstStyle/>
          <a:p>
            <a:r>
              <a:rPr lang="en-US" dirty="0" smtClean="0"/>
              <a:t>Exceptions</a:t>
            </a:r>
            <a:endParaRPr lang="en-US" dirty="0"/>
          </a:p>
        </p:txBody>
      </p:sp>
      <p:sp>
        <p:nvSpPr>
          <p:cNvPr id="3" name="Content Placeholder 2"/>
          <p:cNvSpPr>
            <a:spLocks noGrp="1"/>
          </p:cNvSpPr>
          <p:nvPr>
            <p:ph idx="1"/>
          </p:nvPr>
        </p:nvSpPr>
        <p:spPr>
          <a:xfrm>
            <a:off x="478971" y="1845734"/>
            <a:ext cx="8229600" cy="4023360"/>
          </a:xfrm>
        </p:spPr>
        <p:txBody>
          <a:bodyPr>
            <a:normAutofit fontScale="92500" lnSpcReduction="10000"/>
          </a:bodyPr>
          <a:lstStyle/>
          <a:p>
            <a:pPr>
              <a:buAutoNum type="alphaLcParenBoth"/>
            </a:pPr>
            <a:r>
              <a:rPr lang="en-US" dirty="0" smtClean="0"/>
              <a:t> Payments from state or local governments</a:t>
            </a:r>
          </a:p>
          <a:p>
            <a:pPr>
              <a:buAutoNum type="alphaLcParenBoth"/>
            </a:pPr>
            <a:r>
              <a:rPr lang="en-US" dirty="0"/>
              <a:t> </a:t>
            </a:r>
            <a:r>
              <a:rPr lang="en-US" dirty="0" smtClean="0"/>
              <a:t>Employee pension or benefit plans</a:t>
            </a:r>
          </a:p>
          <a:p>
            <a:pPr>
              <a:buAutoNum type="alphaLcParenBoth"/>
            </a:pPr>
            <a:r>
              <a:rPr lang="en-US" dirty="0" smtClean="0"/>
              <a:t> Special Government Employees (SGEs) or uncompensated employees</a:t>
            </a:r>
          </a:p>
          <a:p>
            <a:pPr>
              <a:buAutoNum type="alphaLcParenBoth"/>
            </a:pPr>
            <a:r>
              <a:rPr lang="en-US" dirty="0" smtClean="0"/>
              <a:t> Contributions under the Government Employees Training Act  </a:t>
            </a:r>
            <a:br>
              <a:rPr lang="en-US" dirty="0" smtClean="0"/>
            </a:br>
            <a:r>
              <a:rPr lang="en-US" dirty="0" smtClean="0"/>
              <a:t>    (5 </a:t>
            </a:r>
            <a:r>
              <a:rPr lang="en-US" dirty="0"/>
              <a:t>U.S.C. </a:t>
            </a:r>
            <a:r>
              <a:rPr lang="en-US" dirty="0" smtClean="0"/>
              <a:t>§ 4111)</a:t>
            </a:r>
          </a:p>
          <a:p>
            <a:pPr>
              <a:buAutoNum type="alphaLcParenBoth"/>
            </a:pPr>
            <a:r>
              <a:rPr lang="en-US" dirty="0" smtClean="0"/>
              <a:t> Executive exchange or fellowship programs</a:t>
            </a:r>
          </a:p>
          <a:p>
            <a:pPr>
              <a:buAutoNum type="alphaLcParenBoth"/>
            </a:pPr>
            <a:r>
              <a:rPr lang="en-US" dirty="0" smtClean="0"/>
              <a:t> Persons injured during the commission of certain offenses</a:t>
            </a:r>
            <a:endParaRPr lang="en-US" dirty="0"/>
          </a:p>
          <a:p>
            <a:pPr>
              <a:buAutoNum type="alphaLcParenBoth"/>
            </a:pPr>
            <a:r>
              <a:rPr lang="en-US" dirty="0" smtClean="0"/>
              <a:t> Private sector employees assigned to an agency as part of the IT Exchange Program (5 U.S.C</a:t>
            </a:r>
            <a:r>
              <a:rPr lang="en-US" dirty="0"/>
              <a:t>. § 3701</a:t>
            </a:r>
            <a:r>
              <a:rPr lang="en-US" dirty="0" smtClean="0"/>
              <a:t>, </a:t>
            </a:r>
            <a:r>
              <a:rPr lang="en-US" i="1" dirty="0" smtClean="0"/>
              <a:t>et seq</a:t>
            </a:r>
            <a:r>
              <a:rPr lang="en-US" dirty="0" smtClean="0"/>
              <a:t>.)</a:t>
            </a:r>
          </a:p>
          <a:p>
            <a:pPr>
              <a:buAutoNum type="alphaLcParenBoth"/>
            </a:pPr>
            <a:r>
              <a:rPr lang="en-US" dirty="0" smtClean="0"/>
              <a:t> Pay to members of the reserve components of the armed forces called to active duty that would have been paid in absence of call to active duty</a:t>
            </a:r>
            <a:endParaRPr lang="en-US" dirty="0"/>
          </a:p>
        </p:txBody>
      </p:sp>
    </p:spTree>
    <p:extLst>
      <p:ext uri="{BB962C8B-B14F-4D97-AF65-F5344CB8AC3E}">
        <p14:creationId xmlns:p14="http://schemas.microsoft.com/office/powerpoint/2010/main" val="3704901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228600" y="1084926"/>
            <a:ext cx="8763000" cy="548640"/>
          </a:xfrm>
        </p:spPr>
        <p:txBody>
          <a:bodyPr>
            <a:normAutofit fontScale="90000"/>
          </a:bodyPr>
          <a:lstStyle/>
          <a:p>
            <a:r>
              <a:rPr lang="en-US" dirty="0" smtClean="0"/>
              <a:t>How is Salary Supplementation different than Bribery or Illegal Gratuities?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5167255"/>
              </p:ext>
            </p:extLst>
          </p:nvPr>
        </p:nvGraphicFramePr>
        <p:xfrm>
          <a:off x="-53975" y="2206152"/>
          <a:ext cx="4625975" cy="357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p:nvPr/>
        </p:nvSpPr>
        <p:spPr>
          <a:xfrm>
            <a:off x="3200400" y="4871564"/>
            <a:ext cx="2209800" cy="228600"/>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8" name="Right Arrow 7"/>
          <p:cNvSpPr/>
          <p:nvPr/>
        </p:nvSpPr>
        <p:spPr>
          <a:xfrm>
            <a:off x="3200400" y="3499964"/>
            <a:ext cx="2209800" cy="228600"/>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9" name="Right Arrow 8"/>
          <p:cNvSpPr/>
          <p:nvPr/>
        </p:nvSpPr>
        <p:spPr>
          <a:xfrm>
            <a:off x="3200400" y="2509364"/>
            <a:ext cx="2209800" cy="228600"/>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10" name="Rectangle 9"/>
          <p:cNvSpPr/>
          <p:nvPr/>
        </p:nvSpPr>
        <p:spPr>
          <a:xfrm>
            <a:off x="5486400" y="4871564"/>
            <a:ext cx="3429000" cy="1068388"/>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914400"/>
            <a:r>
              <a:rPr lang="en-US" sz="1400" dirty="0" smtClean="0">
                <a:solidFill>
                  <a:srgbClr val="FFFFFF"/>
                </a:solidFill>
              </a:rPr>
              <a:t>Corrupt offer or acceptance of a thing of value with </a:t>
            </a:r>
            <a:r>
              <a:rPr lang="en-US" sz="1400" b="1" dirty="0" smtClean="0">
                <a:solidFill>
                  <a:srgbClr val="FFFFFF"/>
                </a:solidFill>
              </a:rPr>
              <a:t>intent to influence official acts</a:t>
            </a:r>
            <a:r>
              <a:rPr lang="en-US" sz="1400" dirty="0" smtClean="0">
                <a:solidFill>
                  <a:srgbClr val="FFFFFF"/>
                </a:solidFill>
              </a:rPr>
              <a:t>, to induce acts or omissions, or to influence witnesses.  18 U.S.C. </a:t>
            </a:r>
            <a:r>
              <a:rPr lang="en-US" sz="1400" dirty="0">
                <a:solidFill>
                  <a:srgbClr val="FFFFFF"/>
                </a:solidFill>
              </a:rPr>
              <a:t>§ </a:t>
            </a:r>
            <a:r>
              <a:rPr lang="en-US" sz="1400" dirty="0" smtClean="0">
                <a:solidFill>
                  <a:srgbClr val="FFFFFF"/>
                </a:solidFill>
              </a:rPr>
              <a:t>201(b)</a:t>
            </a:r>
            <a:endParaRPr lang="en-US" sz="1400" dirty="0">
              <a:solidFill>
                <a:srgbClr val="FFFFFF"/>
              </a:solidFill>
            </a:endParaRPr>
          </a:p>
        </p:txBody>
      </p:sp>
      <p:sp>
        <p:nvSpPr>
          <p:cNvPr id="11" name="Rectangle 10"/>
          <p:cNvSpPr/>
          <p:nvPr/>
        </p:nvSpPr>
        <p:spPr>
          <a:xfrm>
            <a:off x="5486400" y="3499964"/>
            <a:ext cx="3429000" cy="11445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914400"/>
            <a:r>
              <a:rPr lang="en-US" sz="1400" dirty="0" smtClean="0">
                <a:solidFill>
                  <a:srgbClr val="FFFFFF"/>
                </a:solidFill>
              </a:rPr>
              <a:t>Payments that are not necessarily corrupt, but constitute offers or acceptances of things of value </a:t>
            </a:r>
            <a:r>
              <a:rPr lang="en-US" sz="1400" b="1" dirty="0" smtClean="0">
                <a:solidFill>
                  <a:srgbClr val="FFFFFF"/>
                </a:solidFill>
              </a:rPr>
              <a:t>for or because of official acts or testimony</a:t>
            </a:r>
            <a:r>
              <a:rPr lang="en-US" sz="1400" dirty="0" smtClean="0">
                <a:solidFill>
                  <a:srgbClr val="FFFFFF"/>
                </a:solidFill>
              </a:rPr>
              <a:t>.  </a:t>
            </a:r>
          </a:p>
          <a:p>
            <a:pPr defTabSz="914400"/>
            <a:r>
              <a:rPr lang="en-US" sz="1400" dirty="0" smtClean="0">
                <a:solidFill>
                  <a:srgbClr val="FFFFFF"/>
                </a:solidFill>
              </a:rPr>
              <a:t>18 U.S.C. </a:t>
            </a:r>
            <a:r>
              <a:rPr lang="en-US" sz="1400" dirty="0">
                <a:solidFill>
                  <a:srgbClr val="FFFFFF"/>
                </a:solidFill>
              </a:rPr>
              <a:t>§ </a:t>
            </a:r>
            <a:r>
              <a:rPr lang="en-US" sz="1400" dirty="0" smtClean="0">
                <a:solidFill>
                  <a:srgbClr val="FFFFFF"/>
                </a:solidFill>
              </a:rPr>
              <a:t>201(c).</a:t>
            </a:r>
            <a:endParaRPr lang="en-US" sz="1400" dirty="0">
              <a:solidFill>
                <a:srgbClr val="FFFFFF"/>
              </a:solidFill>
            </a:endParaRPr>
          </a:p>
        </p:txBody>
      </p:sp>
      <p:sp>
        <p:nvSpPr>
          <p:cNvPr id="12" name="Rectangle 11"/>
          <p:cNvSpPr/>
          <p:nvPr/>
        </p:nvSpPr>
        <p:spPr>
          <a:xfrm>
            <a:off x="5486400" y="1977552"/>
            <a:ext cx="3429000" cy="1295400"/>
          </a:xfrm>
          <a:prstGeom prst="rect">
            <a:avLst/>
          </a:prstGeom>
          <a:solidFill>
            <a:srgbClr val="DF993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400"/>
            <a:r>
              <a:rPr lang="en-US" sz="1400" dirty="0" smtClean="0">
                <a:solidFill>
                  <a:srgbClr val="FFFFFF"/>
                </a:solidFill>
              </a:rPr>
              <a:t>No payment or receipt of salary or contributions to the salary of a federal employee from a non-governmental source </a:t>
            </a:r>
            <a:r>
              <a:rPr lang="en-US" sz="1400" b="1" dirty="0" smtClean="0">
                <a:solidFill>
                  <a:srgbClr val="FFFFFF"/>
                </a:solidFill>
              </a:rPr>
              <a:t>as compensation for services as a federal employee</a:t>
            </a:r>
            <a:r>
              <a:rPr lang="en-US" sz="1400" dirty="0" smtClean="0">
                <a:solidFill>
                  <a:srgbClr val="FFFFFF"/>
                </a:solidFill>
              </a:rPr>
              <a:t>.  </a:t>
            </a:r>
          </a:p>
          <a:p>
            <a:pPr defTabSz="914400"/>
            <a:r>
              <a:rPr lang="en-US" sz="1400" dirty="0" smtClean="0">
                <a:solidFill>
                  <a:srgbClr val="FFFFFF"/>
                </a:solidFill>
              </a:rPr>
              <a:t>18 U.S.C</a:t>
            </a:r>
            <a:r>
              <a:rPr lang="en-US" sz="1400" dirty="0">
                <a:solidFill>
                  <a:srgbClr val="FFFFFF"/>
                </a:solidFill>
              </a:rPr>
              <a:t>. </a:t>
            </a:r>
            <a:r>
              <a:rPr lang="en-US" sz="1400" dirty="0" smtClean="0">
                <a:solidFill>
                  <a:srgbClr val="FFFFFF"/>
                </a:solidFill>
              </a:rPr>
              <a:t>§ 209(a)</a:t>
            </a:r>
            <a:endParaRPr lang="en-US" sz="1400" dirty="0">
              <a:solidFill>
                <a:srgbClr val="FFFFFF"/>
              </a:solidFill>
            </a:endParaRPr>
          </a:p>
        </p:txBody>
      </p:sp>
    </p:spTree>
    <p:extLst>
      <p:ext uri="{BB962C8B-B14F-4D97-AF65-F5344CB8AC3E}">
        <p14:creationId xmlns:p14="http://schemas.microsoft.com/office/powerpoint/2010/main" val="380141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15632"/>
            <a:ext cx="7543800" cy="1450757"/>
          </a:xfrm>
        </p:spPr>
        <p:txBody>
          <a:bodyPr/>
          <a:lstStyle/>
          <a:p>
            <a:r>
              <a:rPr lang="en-US" dirty="0" smtClean="0"/>
              <a:t>Guidance</a:t>
            </a:r>
            <a:endParaRPr lang="en-US" dirty="0"/>
          </a:p>
        </p:txBody>
      </p:sp>
      <p:sp>
        <p:nvSpPr>
          <p:cNvPr id="5" name="Content Placeholder 4"/>
          <p:cNvSpPr>
            <a:spLocks noGrp="1"/>
          </p:cNvSpPr>
          <p:nvPr>
            <p:ph sz="half" idx="1"/>
          </p:nvPr>
        </p:nvSpPr>
        <p:spPr>
          <a:xfrm>
            <a:off x="3545114" y="2208646"/>
            <a:ext cx="5486400" cy="3598566"/>
          </a:xfrm>
        </p:spPr>
        <p:txBody>
          <a:bodyPr>
            <a:normAutofit/>
          </a:bodyPr>
          <a:lstStyle/>
          <a:p>
            <a:pPr marL="457200" indent="-457200">
              <a:buFont typeface="Arial" panose="020B0604020202020204" pitchFamily="34" charset="0"/>
              <a:buChar char="•"/>
            </a:pPr>
            <a:r>
              <a:rPr lang="en-US" dirty="0" smtClean="0"/>
              <a:t>DO-02-016 / Informal Advisory Opinion 02 x 4 remain OGE’s most thorough guidance on this statute</a:t>
            </a:r>
          </a:p>
          <a:p>
            <a:pPr marL="457200" indent="-457200">
              <a:buFont typeface="Arial" panose="020B0604020202020204" pitchFamily="34" charset="0"/>
              <a:buChar char="•"/>
            </a:pPr>
            <a:r>
              <a:rPr lang="en-US" dirty="0" smtClean="0"/>
              <a:t>Other OGE Legal Advisories</a:t>
            </a:r>
          </a:p>
          <a:p>
            <a:pPr marL="457200" indent="-457200">
              <a:buFont typeface="Arial" panose="020B0604020202020204" pitchFamily="34" charset="0"/>
              <a:buChar char="•"/>
            </a:pPr>
            <a:r>
              <a:rPr lang="en-US" dirty="0" smtClean="0"/>
              <a:t>Department of Justice OLC opinions</a:t>
            </a:r>
          </a:p>
          <a:p>
            <a:pPr marL="457200" indent="-457200">
              <a:buFont typeface="Arial" panose="020B0604020202020204" pitchFamily="34" charset="0"/>
              <a:buChar char="•"/>
            </a:pPr>
            <a:r>
              <a:rPr lang="en-US" dirty="0" smtClean="0"/>
              <a:t>Judicial opinions</a:t>
            </a:r>
          </a:p>
          <a:p>
            <a:pPr marL="457200" indent="-457200">
              <a:buFont typeface="Arial" panose="020B0604020202020204" pitchFamily="34" charset="0"/>
              <a:buChar char="•"/>
            </a:pPr>
            <a:r>
              <a:rPr lang="en-US" dirty="0" smtClean="0"/>
              <a:t>OGE Desk Officers</a:t>
            </a:r>
            <a:endParaRPr lang="en-US" dirty="0"/>
          </a:p>
        </p:txBody>
      </p:sp>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9554" y="2064654"/>
            <a:ext cx="3003245" cy="3886551"/>
          </a:xfrm>
          <a:prstGeom prst="rect">
            <a:avLst/>
          </a:prstGeom>
          <a:ln>
            <a:solidFill>
              <a:schemeClr val="tx1"/>
            </a:solidFill>
          </a:ln>
        </p:spPr>
      </p:pic>
    </p:spTree>
    <p:extLst>
      <p:ext uri="{BB962C8B-B14F-4D97-AF65-F5344CB8AC3E}">
        <p14:creationId xmlns:p14="http://schemas.microsoft.com/office/powerpoint/2010/main" val="418544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6504" y="3145980"/>
            <a:ext cx="5650992" cy="1207509"/>
          </a:xfrm>
        </p:spPr>
        <p:txBody>
          <a:bodyPr/>
          <a:lstStyle/>
          <a:p>
            <a:pPr algn="ctr"/>
            <a:r>
              <a:rPr lang="en-US" sz="4000" dirty="0" smtClean="0"/>
              <a:t>18 U.S.C. </a:t>
            </a:r>
            <a:r>
              <a:rPr lang="en-US" sz="4000" dirty="0"/>
              <a:t>§</a:t>
            </a:r>
            <a:r>
              <a:rPr lang="en-US" sz="4000" dirty="0" smtClean="0"/>
              <a:t> 209</a:t>
            </a:r>
            <a:endParaRPr lang="en-US" sz="4000" dirty="0"/>
          </a:p>
        </p:txBody>
      </p:sp>
      <p:sp>
        <p:nvSpPr>
          <p:cNvPr id="5" name="Text Placeholder 4"/>
          <p:cNvSpPr>
            <a:spLocks noGrp="1"/>
          </p:cNvSpPr>
          <p:nvPr>
            <p:ph type="body" idx="1"/>
          </p:nvPr>
        </p:nvSpPr>
        <p:spPr>
          <a:xfrm>
            <a:off x="1316736" y="4406112"/>
            <a:ext cx="6510528" cy="329184"/>
          </a:xfrm>
        </p:spPr>
        <p:txBody>
          <a:bodyPr>
            <a:noAutofit/>
          </a:bodyPr>
          <a:lstStyle/>
          <a:p>
            <a:pPr algn="ctr"/>
            <a:r>
              <a:rPr lang="en-US" sz="2400" cap="none" dirty="0" smtClean="0"/>
              <a:t>Supplementation of </a:t>
            </a:r>
          </a:p>
          <a:p>
            <a:pPr algn="ctr"/>
            <a:r>
              <a:rPr lang="en-US" sz="2400" cap="none" dirty="0" smtClean="0"/>
              <a:t>Salary</a:t>
            </a:r>
            <a:endParaRPr lang="en-US" sz="2400" cap="none" dirty="0"/>
          </a:p>
        </p:txBody>
      </p:sp>
    </p:spTree>
    <p:extLst>
      <p:ext uri="{BB962C8B-B14F-4D97-AF65-F5344CB8AC3E}">
        <p14:creationId xmlns:p14="http://schemas.microsoft.com/office/powerpoint/2010/main" val="569576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660" y="2209800"/>
            <a:ext cx="7520940" cy="548640"/>
          </a:xfrm>
        </p:spPr>
        <p:txBody>
          <a:bodyPr>
            <a:normAutofit fontScale="90000"/>
          </a:bodyPr>
          <a:lstStyle/>
          <a:p>
            <a:pPr algn="ctr"/>
            <a:r>
              <a:rPr lang="en-US" sz="4000" dirty="0" smtClean="0"/>
              <a:t>QUESTIONS?</a:t>
            </a:r>
            <a:endParaRPr lang="en-US" sz="4000" dirty="0"/>
          </a:p>
        </p:txBody>
      </p:sp>
    </p:spTree>
    <p:extLst>
      <p:ext uri="{BB962C8B-B14F-4D97-AF65-F5344CB8AC3E}">
        <p14:creationId xmlns:p14="http://schemas.microsoft.com/office/powerpoint/2010/main" val="1373164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6504" y="3102429"/>
            <a:ext cx="5650992" cy="1207509"/>
          </a:xfrm>
        </p:spPr>
        <p:txBody>
          <a:bodyPr/>
          <a:lstStyle/>
          <a:p>
            <a:pPr algn="ctr"/>
            <a:r>
              <a:rPr lang="en-US" sz="4000" dirty="0" smtClean="0"/>
              <a:t>5 C.F.R. § 2635.503</a:t>
            </a:r>
            <a:endParaRPr lang="en-US" sz="4000" dirty="0"/>
          </a:p>
        </p:txBody>
      </p:sp>
      <p:sp>
        <p:nvSpPr>
          <p:cNvPr id="5" name="Text Placeholder 4"/>
          <p:cNvSpPr>
            <a:spLocks noGrp="1"/>
          </p:cNvSpPr>
          <p:nvPr>
            <p:ph type="body" idx="1"/>
          </p:nvPr>
        </p:nvSpPr>
        <p:spPr>
          <a:xfrm>
            <a:off x="1316736" y="4478673"/>
            <a:ext cx="6510528" cy="329184"/>
          </a:xfrm>
        </p:spPr>
        <p:txBody>
          <a:bodyPr>
            <a:noAutofit/>
          </a:bodyPr>
          <a:lstStyle/>
          <a:p>
            <a:pPr algn="ctr"/>
            <a:r>
              <a:rPr lang="en-US" sz="2400" cap="none" dirty="0" smtClean="0"/>
              <a:t>“Extraordinary Payments”</a:t>
            </a:r>
            <a:endParaRPr lang="en-US" sz="2400" cap="none" dirty="0"/>
          </a:p>
        </p:txBody>
      </p:sp>
    </p:spTree>
    <p:extLst>
      <p:ext uri="{BB962C8B-B14F-4D97-AF65-F5344CB8AC3E}">
        <p14:creationId xmlns:p14="http://schemas.microsoft.com/office/powerpoint/2010/main" val="2502305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lnSpcReduction="10000"/>
          </a:bodyPr>
          <a:lstStyle/>
          <a:p>
            <a:pPr marL="0"/>
            <a:r>
              <a:rPr lang="en-US" b="0" dirty="0"/>
              <a:t>“Three basic concerns underlie this rule prohibiting two payrolls and two paymasters for the same employee on the same job.  </a:t>
            </a:r>
          </a:p>
          <a:p>
            <a:pPr marL="0"/>
            <a:r>
              <a:rPr lang="en-US" dirty="0"/>
              <a:t>First</a:t>
            </a:r>
            <a:r>
              <a:rPr lang="en-US" b="0" dirty="0"/>
              <a:t>, the outside </a:t>
            </a:r>
            <a:r>
              <a:rPr lang="en-US" b="0" dirty="0" err="1"/>
              <a:t>payor</a:t>
            </a:r>
            <a:r>
              <a:rPr lang="en-US" b="0" dirty="0"/>
              <a:t> has a hold on the employee deriving from his ability to cut off one of the employee’s economic lifelines.  </a:t>
            </a:r>
          </a:p>
          <a:p>
            <a:pPr marL="0"/>
            <a:r>
              <a:rPr lang="en-US" dirty="0"/>
              <a:t>Second</a:t>
            </a:r>
            <a:r>
              <a:rPr lang="en-US" b="0" dirty="0"/>
              <a:t>, the employee may tend to favor his outside </a:t>
            </a:r>
            <a:r>
              <a:rPr lang="en-US" b="0" dirty="0" err="1"/>
              <a:t>payor</a:t>
            </a:r>
            <a:r>
              <a:rPr lang="en-US" b="0" dirty="0"/>
              <a:t> even though no direct pressure is put on him to do so.  </a:t>
            </a:r>
          </a:p>
          <a:p>
            <a:pPr marL="0"/>
            <a:r>
              <a:rPr lang="en-US" b="0" dirty="0"/>
              <a:t>And, </a:t>
            </a:r>
            <a:r>
              <a:rPr lang="en-US" dirty="0"/>
              <a:t>third</a:t>
            </a:r>
            <a:r>
              <a:rPr lang="en-US" b="0" dirty="0"/>
              <a:t>, because of these real risks, the arrangement has a generally unwholesome appearance that breeds suspicion and bitterness among fellow employees and other observers.”</a:t>
            </a:r>
          </a:p>
          <a:p>
            <a:endParaRPr lang="en-US" dirty="0"/>
          </a:p>
          <a:p>
            <a:r>
              <a:rPr lang="en-US" dirty="0" err="1">
                <a:solidFill>
                  <a:schemeClr val="bg1">
                    <a:lumMod val="50000"/>
                  </a:schemeClr>
                </a:solidFill>
              </a:rPr>
              <a:t>Ass’n</a:t>
            </a:r>
            <a:r>
              <a:rPr lang="en-US" dirty="0">
                <a:solidFill>
                  <a:schemeClr val="bg1">
                    <a:lumMod val="50000"/>
                  </a:schemeClr>
                </a:solidFill>
              </a:rPr>
              <a:t> of the Bar of the City of N.Y., Conflict of Interest and Federal Service 211 (1960)</a:t>
            </a:r>
          </a:p>
        </p:txBody>
      </p:sp>
    </p:spTree>
    <p:extLst>
      <p:ext uri="{BB962C8B-B14F-4D97-AF65-F5344CB8AC3E}">
        <p14:creationId xmlns:p14="http://schemas.microsoft.com/office/powerpoint/2010/main" val="47863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xEl>
                                              <p:pRg st="1" end="1"/>
                                            </p:txEl>
                                          </p:spTgt>
                                        </p:tgtEl>
                                      </p:cBhvr>
                                    </p:animEffect>
                                    <p:anim calcmode="lin" valueType="num">
                                      <p:cBhvr>
                                        <p:cTn id="7"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8" dur="1000"/>
                                        <p:tgtEl>
                                          <p:spTgt spid="3">
                                            <p:txEl>
                                              <p:pRg st="1" end="1"/>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3">
                                            <p:txEl>
                                              <p:pRg st="3" end="3"/>
                                            </p:txEl>
                                          </p:spTgt>
                                        </p:tgtEl>
                                      </p:cBhvr>
                                    </p:animEffect>
                                    <p:anim calcmode="lin" valueType="num">
                                      <p:cBhvr>
                                        <p:cTn id="14"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p:tgtEl>
                                          <p:spTgt spid="3">
                                            <p:txEl>
                                              <p:pRg st="3" end="3"/>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History</a:t>
            </a:r>
            <a:endParaRPr lang="en-US" dirty="0"/>
          </a:p>
        </p:txBody>
      </p:sp>
      <p:sp>
        <p:nvSpPr>
          <p:cNvPr id="3" name="Content Placeholder 2"/>
          <p:cNvSpPr>
            <a:spLocks noGrp="1"/>
          </p:cNvSpPr>
          <p:nvPr>
            <p:ph idx="1"/>
          </p:nvPr>
        </p:nvSpPr>
        <p:spPr/>
        <p:txBody>
          <a:bodyPr>
            <a:normAutofit/>
          </a:bodyPr>
          <a:lstStyle/>
          <a:p>
            <a:pPr marL="0" indent="0"/>
            <a:r>
              <a:rPr lang="en-US" sz="2400" b="0" dirty="0" smtClean="0"/>
              <a:t>An </a:t>
            </a:r>
            <a:r>
              <a:rPr lang="en-US" sz="2400" b="0" dirty="0"/>
              <a:t>extraordinary payment from a former employer received prior to beginning Federal service raises a legitimate concern, and thus an appearance, that the employee may not act impartially in particular matters to which the former employer is a party or represents a party. </a:t>
            </a:r>
            <a:r>
              <a:rPr lang="en-US" sz="2400" b="0" dirty="0" smtClean="0"/>
              <a:t>The disqualification </a:t>
            </a:r>
            <a:r>
              <a:rPr lang="en-US" sz="2400" b="0" dirty="0"/>
              <a:t>requirement that would be imposed by </a:t>
            </a:r>
            <a:r>
              <a:rPr lang="en-US" sz="2400" b="0" dirty="0" smtClean="0"/>
              <a:t>        § 2635.503 </a:t>
            </a:r>
            <a:r>
              <a:rPr lang="en-US" sz="2400" b="0" dirty="0"/>
              <a:t>is intended to address those appearance issues</a:t>
            </a:r>
            <a:r>
              <a:rPr lang="en-US" sz="2400" b="0" dirty="0" smtClean="0"/>
              <a:t>.  56 FR 33778</a:t>
            </a:r>
            <a:endParaRPr lang="en-US" sz="2400" dirty="0"/>
          </a:p>
        </p:txBody>
      </p:sp>
    </p:spTree>
    <p:extLst>
      <p:ext uri="{BB962C8B-B14F-4D97-AF65-F5344CB8AC3E}">
        <p14:creationId xmlns:p14="http://schemas.microsoft.com/office/powerpoint/2010/main" val="226692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Who is covered by 2635.503?</a:t>
            </a:r>
            <a:endParaRPr lang="en-US" dirty="0"/>
          </a:p>
        </p:txBody>
      </p:sp>
      <p:sp>
        <p:nvSpPr>
          <p:cNvPr id="3" name="Content Placeholder 2"/>
          <p:cNvSpPr>
            <a:spLocks noGrp="1"/>
          </p:cNvSpPr>
          <p:nvPr>
            <p:ph idx="1"/>
          </p:nvPr>
        </p:nvSpPr>
        <p:spPr>
          <a:xfrm>
            <a:off x="822960" y="1869870"/>
            <a:ext cx="7520940" cy="3776172"/>
          </a:xfrm>
        </p:spPr>
        <p:txBody>
          <a:bodyPr>
            <a:normAutofit lnSpcReduction="10000"/>
          </a:bodyPr>
          <a:lstStyle/>
          <a:p>
            <a:pPr marL="0" indent="0"/>
            <a:r>
              <a:rPr lang="en-US" sz="2400" i="1" dirty="0" smtClean="0"/>
              <a:t>Any individual who, prior to entering government,</a:t>
            </a:r>
            <a:r>
              <a:rPr lang="en-US" sz="2400" dirty="0" smtClean="0"/>
              <a:t>—</a:t>
            </a:r>
          </a:p>
          <a:p>
            <a:pPr marL="457200" indent="-457200">
              <a:buAutoNum type="arabicPeriod"/>
            </a:pPr>
            <a:r>
              <a:rPr lang="en-US" sz="2400" dirty="0" smtClean="0"/>
              <a:t>Receives any item or thing of value worth more than $10,000;</a:t>
            </a:r>
          </a:p>
          <a:p>
            <a:pPr marL="457200" indent="-457200">
              <a:buAutoNum type="arabicPeriod"/>
            </a:pPr>
            <a:r>
              <a:rPr lang="en-US" sz="2400" dirty="0" smtClean="0"/>
              <a:t>That is being provided on the basis of a determination made </a:t>
            </a:r>
            <a:r>
              <a:rPr lang="en-US" sz="2400" i="1" dirty="0" smtClean="0"/>
              <a:t>after</a:t>
            </a:r>
            <a:r>
              <a:rPr lang="en-US" sz="2400" dirty="0" smtClean="0"/>
              <a:t> it became known to a former employer that the individual was being considered for or had accepted a Government position; and</a:t>
            </a:r>
          </a:p>
          <a:p>
            <a:pPr marL="457200" indent="-457200">
              <a:buAutoNum type="arabicPeriod"/>
            </a:pPr>
            <a:r>
              <a:rPr lang="en-US" sz="2400" dirty="0" smtClean="0"/>
              <a:t>Other than pursuant to the former employer’s established compensation, partnership, or benefits programs.</a:t>
            </a:r>
          </a:p>
          <a:p>
            <a:pPr marL="457200" indent="-457200">
              <a:buAutoNum type="arabicPeriod"/>
            </a:pPr>
            <a:endParaRPr lang="en-US" sz="2400" dirty="0" smtClean="0"/>
          </a:p>
          <a:p>
            <a:pPr marL="457200" indent="-457200">
              <a:buAutoNum type="arabicPeriod"/>
            </a:pPr>
            <a:endParaRPr lang="en-US" sz="2400" dirty="0" smtClean="0"/>
          </a:p>
        </p:txBody>
      </p:sp>
    </p:spTree>
    <p:extLst>
      <p:ext uri="{BB962C8B-B14F-4D97-AF65-F5344CB8AC3E}">
        <p14:creationId xmlns:p14="http://schemas.microsoft.com/office/powerpoint/2010/main" val="505163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a:t>
            </a:r>
            <a:r>
              <a:rPr lang="en-US" dirty="0" err="1" smtClean="0"/>
              <a:t>Con’t</a:t>
            </a:r>
            <a:r>
              <a:rPr lang="en-US" dirty="0" smtClean="0"/>
              <a:t>:  “Established” Program</a:t>
            </a:r>
            <a:endParaRPr lang="en-US" dirty="0"/>
          </a:p>
        </p:txBody>
      </p:sp>
      <p:sp>
        <p:nvSpPr>
          <p:cNvPr id="3" name="Content Placeholder 2"/>
          <p:cNvSpPr>
            <a:spLocks noGrp="1"/>
          </p:cNvSpPr>
          <p:nvPr>
            <p:ph idx="1"/>
          </p:nvPr>
        </p:nvSpPr>
        <p:spPr>
          <a:xfrm>
            <a:off x="822960" y="1434450"/>
            <a:ext cx="7520940" cy="3776172"/>
          </a:xfrm>
        </p:spPr>
        <p:txBody>
          <a:bodyPr>
            <a:normAutofit/>
          </a:bodyPr>
          <a:lstStyle/>
          <a:p>
            <a:pPr marL="0" indent="0"/>
            <a:endParaRPr lang="en-US" sz="2400" dirty="0" smtClean="0"/>
          </a:p>
          <a:p>
            <a:pPr marL="457200" indent="-457200">
              <a:buFont typeface="+mj-lt"/>
              <a:buAutoNum type="arabicPeriod" startAt="3"/>
            </a:pPr>
            <a:r>
              <a:rPr lang="en-US" sz="2400" dirty="0" smtClean="0"/>
              <a:t>Other than pursuant to the former employer’s </a:t>
            </a:r>
            <a:r>
              <a:rPr lang="en-US" sz="2400" u="sng" dirty="0" smtClean="0"/>
              <a:t>established</a:t>
            </a:r>
            <a:r>
              <a:rPr lang="en-US" sz="2400" dirty="0" smtClean="0"/>
              <a:t> compensation, partnership, or benefits programs</a:t>
            </a:r>
          </a:p>
          <a:p>
            <a:pPr marL="0" indent="0"/>
            <a:endParaRPr lang="en-US" sz="2400" u="sng" dirty="0" smtClean="0"/>
          </a:p>
          <a:p>
            <a:pPr>
              <a:buFont typeface="Arial" panose="020B0604020202020204" pitchFamily="34" charset="0"/>
              <a:buChar char="•"/>
            </a:pPr>
            <a:r>
              <a:rPr lang="en-US" sz="2400" dirty="0" smtClean="0"/>
              <a:t>“</a:t>
            </a:r>
            <a:r>
              <a:rPr lang="en-US" sz="2400" u="sng" dirty="0" smtClean="0"/>
              <a:t>Established</a:t>
            </a:r>
            <a:r>
              <a:rPr lang="en-US" sz="2400" dirty="0" smtClean="0"/>
              <a:t>” means—</a:t>
            </a:r>
          </a:p>
          <a:p>
            <a:pPr lvl="2">
              <a:buFont typeface="Arial" panose="020B0604020202020204" pitchFamily="34" charset="0"/>
              <a:buChar char="•"/>
            </a:pPr>
            <a:r>
              <a:rPr lang="en-US" sz="2400" dirty="0" smtClean="0"/>
              <a:t>The program is in writing; or</a:t>
            </a:r>
          </a:p>
          <a:p>
            <a:pPr lvl="2">
              <a:buFont typeface="Arial" panose="020B0604020202020204" pitchFamily="34" charset="0"/>
              <a:buChar char="•"/>
            </a:pPr>
            <a:r>
              <a:rPr lang="en-US" sz="2400" dirty="0" smtClean="0"/>
              <a:t>There is a history of similar payments made to others not entering government.</a:t>
            </a:r>
          </a:p>
          <a:p>
            <a:pPr>
              <a:buFont typeface="Arial" panose="020B0604020202020204" pitchFamily="34" charset="0"/>
              <a:buChar char="•"/>
            </a:pPr>
            <a:endParaRPr lang="en-US" sz="2400" dirty="0" smtClean="0"/>
          </a:p>
          <a:p>
            <a:pPr marL="457200" indent="-457200">
              <a:buAutoNum type="arabicPeriod" startAt="3"/>
            </a:pPr>
            <a:endParaRPr lang="en-US" sz="2400" dirty="0" smtClean="0"/>
          </a:p>
        </p:txBody>
      </p:sp>
    </p:spTree>
    <p:extLst>
      <p:ext uri="{BB962C8B-B14F-4D97-AF65-F5344CB8AC3E}">
        <p14:creationId xmlns:p14="http://schemas.microsoft.com/office/powerpoint/2010/main" val="227391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Prohibition:  What is the Coverage?</a:t>
            </a:r>
            <a:endParaRPr lang="en-US" dirty="0"/>
          </a:p>
        </p:txBody>
      </p:sp>
      <p:sp>
        <p:nvSpPr>
          <p:cNvPr id="3" name="Content Placeholder 2"/>
          <p:cNvSpPr>
            <a:spLocks noGrp="1"/>
          </p:cNvSpPr>
          <p:nvPr>
            <p:ph idx="1"/>
          </p:nvPr>
        </p:nvSpPr>
        <p:spPr>
          <a:xfrm>
            <a:off x="822959" y="1889276"/>
            <a:ext cx="7543801" cy="4023360"/>
          </a:xfrm>
        </p:spPr>
        <p:txBody>
          <a:bodyPr>
            <a:normAutofit/>
          </a:bodyPr>
          <a:lstStyle/>
          <a:p>
            <a:r>
              <a:rPr lang="en-US" sz="2400" dirty="0" smtClean="0"/>
              <a:t>An employee covered by 2635.503 shall not: </a:t>
            </a:r>
          </a:p>
          <a:p>
            <a:endParaRPr lang="en-US" sz="2400" dirty="0" smtClean="0"/>
          </a:p>
          <a:p>
            <a:pPr>
              <a:buFont typeface="Arial" panose="020B0604020202020204" pitchFamily="34" charset="0"/>
              <a:buChar char="•"/>
            </a:pPr>
            <a:r>
              <a:rPr lang="en-US" sz="2400" dirty="0" smtClean="0"/>
              <a:t> Participate in a particular matter in which the former employer is a party or represents a party; and</a:t>
            </a:r>
            <a:endParaRPr lang="en-US" sz="2400" dirty="0"/>
          </a:p>
          <a:p>
            <a:pPr>
              <a:buFont typeface="Arial" panose="020B0604020202020204" pitchFamily="34" charset="0"/>
              <a:buChar char="•"/>
            </a:pPr>
            <a:r>
              <a:rPr lang="en-US" sz="2400" dirty="0" smtClean="0"/>
              <a:t> The disqualification runs for two years from the date the payment is received by the employee. </a:t>
            </a:r>
            <a:endParaRPr lang="en-US" sz="2400" dirty="0"/>
          </a:p>
        </p:txBody>
      </p:sp>
    </p:spTree>
    <p:extLst>
      <p:ext uri="{BB962C8B-B14F-4D97-AF65-F5344CB8AC3E}">
        <p14:creationId xmlns:p14="http://schemas.microsoft.com/office/powerpoint/2010/main" val="38353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Agency Determination	 	</a:t>
            </a:r>
            <a:endParaRPr lang="en-US" dirty="0"/>
          </a:p>
        </p:txBody>
      </p:sp>
      <p:sp>
        <p:nvSpPr>
          <p:cNvPr id="3" name="Content Placeholder 2"/>
          <p:cNvSpPr>
            <a:spLocks noGrp="1"/>
          </p:cNvSpPr>
          <p:nvPr>
            <p:ph idx="1"/>
          </p:nvPr>
        </p:nvSpPr>
        <p:spPr/>
        <p:txBody>
          <a:bodyPr>
            <a:normAutofit/>
          </a:bodyPr>
          <a:lstStyle/>
          <a:p>
            <a:r>
              <a:rPr lang="en-US" sz="2400" dirty="0" smtClean="0"/>
              <a:t>The requirement to recuse may be waived if:</a:t>
            </a:r>
          </a:p>
          <a:p>
            <a:pPr marL="457200" indent="-457200">
              <a:buFont typeface="Arial" panose="020B0604020202020204" pitchFamily="34" charset="0"/>
              <a:buChar char="•"/>
            </a:pPr>
            <a:r>
              <a:rPr lang="en-US" sz="2400" dirty="0"/>
              <a:t>T</a:t>
            </a:r>
            <a:r>
              <a:rPr lang="en-US" sz="2400" dirty="0" smtClean="0"/>
              <a:t>he head of an agency makes a finding</a:t>
            </a:r>
          </a:p>
          <a:p>
            <a:pPr marL="457200" indent="-457200">
              <a:buFont typeface="Arial" panose="020B0604020202020204" pitchFamily="34" charset="0"/>
              <a:buChar char="•"/>
            </a:pPr>
            <a:r>
              <a:rPr lang="en-US" sz="2400" dirty="0" smtClean="0"/>
              <a:t>In writing</a:t>
            </a:r>
          </a:p>
          <a:p>
            <a:pPr marL="457200" indent="-457200">
              <a:buFont typeface="Arial" panose="020B0604020202020204" pitchFamily="34" charset="0"/>
              <a:buChar char="•"/>
            </a:pPr>
            <a:r>
              <a:rPr lang="en-US" sz="2400" dirty="0" smtClean="0"/>
              <a:t>That the amount of the payment was not so substantial as to cause a reasonable person to question the employee’s ability to act impartially</a:t>
            </a:r>
            <a:endParaRPr lang="en-US" sz="2400" dirty="0"/>
          </a:p>
        </p:txBody>
      </p:sp>
    </p:spTree>
    <p:extLst>
      <p:ext uri="{BB962C8B-B14F-4D97-AF65-F5344CB8AC3E}">
        <p14:creationId xmlns:p14="http://schemas.microsoft.com/office/powerpoint/2010/main" val="1008206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660" y="2209800"/>
            <a:ext cx="7520940" cy="548640"/>
          </a:xfrm>
        </p:spPr>
        <p:txBody>
          <a:bodyPr>
            <a:normAutofit fontScale="90000"/>
          </a:bodyPr>
          <a:lstStyle/>
          <a:p>
            <a:pPr algn="ctr"/>
            <a:r>
              <a:rPr lang="en-US" sz="4000" dirty="0" smtClean="0"/>
              <a:t>QUESTIONS?</a:t>
            </a:r>
            <a:endParaRPr lang="en-US" sz="4000" dirty="0"/>
          </a:p>
        </p:txBody>
      </p:sp>
    </p:spTree>
    <p:extLst>
      <p:ext uri="{BB962C8B-B14F-4D97-AF65-F5344CB8AC3E}">
        <p14:creationId xmlns:p14="http://schemas.microsoft.com/office/powerpoint/2010/main" val="1401636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for Some Hypotheticals…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680258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a:t>
            </a:r>
            <a:endParaRPr lang="en-US" dirty="0"/>
          </a:p>
        </p:txBody>
      </p:sp>
      <p:sp>
        <p:nvSpPr>
          <p:cNvPr id="5" name="Freeform 4"/>
          <p:cNvSpPr/>
          <p:nvPr/>
        </p:nvSpPr>
        <p:spPr>
          <a:xfrm>
            <a:off x="1519938" y="2082313"/>
            <a:ext cx="3560337" cy="3560337"/>
          </a:xfrm>
          <a:custGeom>
            <a:avLst/>
            <a:gdLst>
              <a:gd name="connsiteX0" fmla="*/ 0 w 3560337"/>
              <a:gd name="connsiteY0" fmla="*/ 1780169 h 3560337"/>
              <a:gd name="connsiteX1" fmla="*/ 1780169 w 3560337"/>
              <a:gd name="connsiteY1" fmla="*/ 0 h 3560337"/>
              <a:gd name="connsiteX2" fmla="*/ 3560338 w 3560337"/>
              <a:gd name="connsiteY2" fmla="*/ 1780169 h 3560337"/>
              <a:gd name="connsiteX3" fmla="*/ 1780169 w 3560337"/>
              <a:gd name="connsiteY3" fmla="*/ 3560338 h 3560337"/>
              <a:gd name="connsiteX4" fmla="*/ 0 w 3560337"/>
              <a:gd name="connsiteY4" fmla="*/ 1780169 h 356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0337" h="3560337">
                <a:moveTo>
                  <a:pt x="0" y="1780169"/>
                </a:moveTo>
                <a:cubicBezTo>
                  <a:pt x="0" y="797009"/>
                  <a:pt x="797009" y="0"/>
                  <a:pt x="1780169" y="0"/>
                </a:cubicBezTo>
                <a:cubicBezTo>
                  <a:pt x="2763329" y="0"/>
                  <a:pt x="3560338" y="797009"/>
                  <a:pt x="3560338" y="1780169"/>
                </a:cubicBezTo>
                <a:cubicBezTo>
                  <a:pt x="3560338" y="2763329"/>
                  <a:pt x="2763329" y="3560338"/>
                  <a:pt x="1780169" y="3560338"/>
                </a:cubicBezTo>
                <a:cubicBezTo>
                  <a:pt x="797009" y="3560338"/>
                  <a:pt x="0" y="2763329"/>
                  <a:pt x="0" y="1780169"/>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97165" tIns="419840" rIns="1010365" bIns="419840" numCol="1" spcCol="1270" anchor="ctr" anchorCtr="0">
            <a:noAutofit/>
          </a:bodyPr>
          <a:lstStyle/>
          <a:p>
            <a:pPr algn="ctr" defTabSz="1111250">
              <a:lnSpc>
                <a:spcPct val="90000"/>
              </a:lnSpc>
              <a:spcBef>
                <a:spcPct val="0"/>
              </a:spcBef>
              <a:spcAft>
                <a:spcPct val="35000"/>
              </a:spcAft>
            </a:pPr>
            <a:r>
              <a:rPr lang="en-US" sz="2500" dirty="0" smtClean="0">
                <a:solidFill>
                  <a:srgbClr val="000000"/>
                </a:solidFill>
              </a:rPr>
              <a:t>Appropriations</a:t>
            </a:r>
            <a:endParaRPr lang="en-US" sz="2500" dirty="0">
              <a:solidFill>
                <a:srgbClr val="000000"/>
              </a:solidFill>
            </a:endParaRPr>
          </a:p>
        </p:txBody>
      </p:sp>
      <p:sp>
        <p:nvSpPr>
          <p:cNvPr id="6" name="Freeform 5"/>
          <p:cNvSpPr/>
          <p:nvPr/>
        </p:nvSpPr>
        <p:spPr>
          <a:xfrm>
            <a:off x="4085948" y="2082313"/>
            <a:ext cx="3560337" cy="3560337"/>
          </a:xfrm>
          <a:custGeom>
            <a:avLst/>
            <a:gdLst>
              <a:gd name="connsiteX0" fmla="*/ 0 w 3560337"/>
              <a:gd name="connsiteY0" fmla="*/ 1780169 h 3560337"/>
              <a:gd name="connsiteX1" fmla="*/ 1780169 w 3560337"/>
              <a:gd name="connsiteY1" fmla="*/ 0 h 3560337"/>
              <a:gd name="connsiteX2" fmla="*/ 3560338 w 3560337"/>
              <a:gd name="connsiteY2" fmla="*/ 1780169 h 3560337"/>
              <a:gd name="connsiteX3" fmla="*/ 1780169 w 3560337"/>
              <a:gd name="connsiteY3" fmla="*/ 3560338 h 3560337"/>
              <a:gd name="connsiteX4" fmla="*/ 0 w 3560337"/>
              <a:gd name="connsiteY4" fmla="*/ 1780169 h 356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0337" h="3560337">
                <a:moveTo>
                  <a:pt x="0" y="1780169"/>
                </a:moveTo>
                <a:cubicBezTo>
                  <a:pt x="0" y="797009"/>
                  <a:pt x="797009" y="0"/>
                  <a:pt x="1780169" y="0"/>
                </a:cubicBezTo>
                <a:cubicBezTo>
                  <a:pt x="2763329" y="0"/>
                  <a:pt x="3560338" y="797009"/>
                  <a:pt x="3560338" y="1780169"/>
                </a:cubicBezTo>
                <a:cubicBezTo>
                  <a:pt x="3560338" y="2763329"/>
                  <a:pt x="2763329" y="3560338"/>
                  <a:pt x="1780169" y="3560338"/>
                </a:cubicBezTo>
                <a:cubicBezTo>
                  <a:pt x="797009" y="3560338"/>
                  <a:pt x="0" y="2763329"/>
                  <a:pt x="0" y="1780169"/>
                </a:cubicBezTo>
                <a:close/>
              </a:path>
            </a:pathLst>
          </a:custGeom>
        </p:spPr>
        <p:style>
          <a:lnRef idx="2">
            <a:schemeClr val="lt1">
              <a:hueOff val="0"/>
              <a:satOff val="0"/>
              <a:lumOff val="0"/>
              <a:alphaOff val="0"/>
            </a:schemeClr>
          </a:lnRef>
          <a:fillRef idx="1">
            <a:schemeClr val="accent2">
              <a:alpha val="50000"/>
              <a:hueOff val="10483529"/>
              <a:satOff val="-1988"/>
              <a:lumOff val="-9999"/>
              <a:alphaOff val="0"/>
            </a:schemeClr>
          </a:fillRef>
          <a:effectRef idx="0">
            <a:schemeClr val="accent2">
              <a:alpha val="50000"/>
              <a:hueOff val="10483529"/>
              <a:satOff val="-1988"/>
              <a:lumOff val="-9999"/>
              <a:alphaOff val="0"/>
            </a:schemeClr>
          </a:effectRef>
          <a:fontRef idx="minor">
            <a:schemeClr val="tx1"/>
          </a:fontRef>
        </p:style>
        <p:txBody>
          <a:bodyPr spcFirstLastPara="0" vert="horz" wrap="square" lIns="1010366" tIns="419840" rIns="497164" bIns="419840" numCol="1" spcCol="1270" anchor="ctr" anchorCtr="0">
            <a:noAutofit/>
          </a:bodyPr>
          <a:lstStyle/>
          <a:p>
            <a:pPr algn="ctr" defTabSz="1111250">
              <a:lnSpc>
                <a:spcPct val="90000"/>
              </a:lnSpc>
              <a:spcBef>
                <a:spcPct val="0"/>
              </a:spcBef>
              <a:spcAft>
                <a:spcPct val="35000"/>
              </a:spcAft>
            </a:pPr>
            <a:r>
              <a:rPr lang="en-US" sz="2500" dirty="0" smtClean="0">
                <a:solidFill>
                  <a:srgbClr val="000000"/>
                </a:solidFill>
              </a:rPr>
              <a:t>Divided</a:t>
            </a:r>
          </a:p>
          <a:p>
            <a:pPr algn="ctr" defTabSz="1111250">
              <a:lnSpc>
                <a:spcPct val="90000"/>
              </a:lnSpc>
              <a:spcBef>
                <a:spcPct val="0"/>
              </a:spcBef>
              <a:spcAft>
                <a:spcPct val="35000"/>
              </a:spcAft>
            </a:pPr>
            <a:r>
              <a:rPr lang="en-US" sz="2500" dirty="0" smtClean="0">
                <a:solidFill>
                  <a:srgbClr val="000000"/>
                </a:solidFill>
              </a:rPr>
              <a:t>loyalty</a:t>
            </a:r>
            <a:endParaRPr lang="en-US" sz="2500" dirty="0">
              <a:solidFill>
                <a:srgbClr val="000000"/>
              </a:solidFill>
            </a:endParaRPr>
          </a:p>
        </p:txBody>
      </p:sp>
    </p:spTree>
    <p:extLst>
      <p:ext uri="{BB962C8B-B14F-4D97-AF65-F5344CB8AC3E}">
        <p14:creationId xmlns:p14="http://schemas.microsoft.com/office/powerpoint/2010/main" val="334010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1837494"/>
            <a:ext cx="7101840" cy="3712464"/>
          </a:xfrm>
        </p:spPr>
        <p:txBody>
          <a:bodyPr>
            <a:normAutofit/>
          </a:bodyPr>
          <a:lstStyle/>
          <a:p>
            <a:r>
              <a:rPr lang="en-US" sz="2400" dirty="0" smtClean="0"/>
              <a:t>Hypo 1:</a:t>
            </a:r>
          </a:p>
          <a:p>
            <a:pPr marL="457200" indent="-457200">
              <a:buFont typeface="Arial" panose="020B0604020202020204" pitchFamily="34" charset="0"/>
              <a:buChar char="•"/>
            </a:pPr>
            <a:r>
              <a:rPr lang="en-US" sz="2400" dirty="0" smtClean="0"/>
              <a:t>Covered by .503?</a:t>
            </a:r>
          </a:p>
          <a:p>
            <a:pPr marL="745236" lvl="3" indent="-457200">
              <a:buFont typeface="Arial" panose="020B0604020202020204" pitchFamily="34" charset="0"/>
              <a:buChar char="•"/>
            </a:pPr>
            <a:r>
              <a:rPr lang="en-US" sz="2400" dirty="0" smtClean="0"/>
              <a:t>Why?</a:t>
            </a:r>
          </a:p>
          <a:p>
            <a:pPr marL="457200" indent="-457200">
              <a:buFont typeface="Arial" panose="020B0604020202020204" pitchFamily="34" charset="0"/>
              <a:buChar char="•"/>
            </a:pPr>
            <a:r>
              <a:rPr lang="en-US" sz="2400" dirty="0" smtClean="0"/>
              <a:t>Should you advise the employee to reject the payment?</a:t>
            </a:r>
          </a:p>
          <a:p>
            <a:pPr marL="745236" lvl="3" indent="-457200">
              <a:buFont typeface="Arial" panose="020B0604020202020204" pitchFamily="34" charset="0"/>
              <a:buChar char="•"/>
            </a:pPr>
            <a:r>
              <a:rPr lang="en-US" sz="2400" dirty="0" smtClean="0"/>
              <a:t>Why?</a:t>
            </a:r>
          </a:p>
          <a:p>
            <a:pPr marL="457200" indent="-457200">
              <a:buFont typeface="Arial" panose="020B0604020202020204" pitchFamily="34" charset="0"/>
              <a:buChar char="•"/>
            </a:pPr>
            <a:r>
              <a:rPr lang="en-US" sz="2400" dirty="0" smtClean="0"/>
              <a:t>Do you think this is a 209 violation?</a:t>
            </a:r>
          </a:p>
          <a:p>
            <a:pPr marL="745236" lvl="3" indent="-457200">
              <a:buFont typeface="Arial" panose="020B0604020202020204" pitchFamily="34" charset="0"/>
              <a:buChar char="•"/>
            </a:pPr>
            <a:r>
              <a:rPr lang="en-US" sz="2400" dirty="0" smtClean="0"/>
              <a:t>Why?</a:t>
            </a:r>
          </a:p>
          <a:p>
            <a:pPr marL="288036" lvl="3" indent="0">
              <a:buNone/>
            </a:pPr>
            <a:endParaRPr lang="en-US" sz="2400" dirty="0" smtClean="0"/>
          </a:p>
          <a:p>
            <a:pPr marL="745236" lvl="3" indent="-457200">
              <a:buFont typeface="Arial" panose="020B0604020202020204" pitchFamily="34" charset="0"/>
              <a:buChar char="•"/>
            </a:pPr>
            <a:endParaRPr lang="en-US" sz="2400" dirty="0"/>
          </a:p>
          <a:p>
            <a:pPr marL="745236" lvl="3" indent="-457200">
              <a:buFont typeface="Arial" panose="020B0604020202020204" pitchFamily="34" charset="0"/>
              <a:buChar char="•"/>
            </a:pPr>
            <a:endParaRPr lang="en-US" sz="2400" dirty="0" smtClean="0"/>
          </a:p>
          <a:p>
            <a:pPr lvl="3" indent="-342900">
              <a:buFont typeface="Arial" panose="020B0604020202020204" pitchFamily="34" charset="0"/>
              <a:buChar char="•"/>
            </a:pPr>
            <a:endParaRPr lang="en-US" sz="2400" dirty="0"/>
          </a:p>
          <a:p>
            <a:pPr marL="745236" lvl="3" indent="-457200">
              <a:buFont typeface="Arial" panose="020B0604020202020204" pitchFamily="34" charset="0"/>
              <a:buChar char="•"/>
            </a:pPr>
            <a:endParaRPr lang="en-US" sz="2400" dirty="0" smtClean="0"/>
          </a:p>
          <a:p>
            <a:pPr marL="745236" lvl="3" indent="-457200">
              <a:buFont typeface="Arial" panose="020B0604020202020204" pitchFamily="34" charset="0"/>
              <a:buChar char="•"/>
            </a:pPr>
            <a:endParaRPr lang="en-US" sz="2400" dirty="0"/>
          </a:p>
          <a:p>
            <a:pPr marL="745236" lvl="3" indent="-457200">
              <a:buFont typeface="Arial" panose="020B0604020202020204" pitchFamily="34" charset="0"/>
              <a:buChar char="•"/>
            </a:pPr>
            <a:endParaRPr lang="en-US" sz="2400" dirty="0"/>
          </a:p>
        </p:txBody>
      </p:sp>
      <p:sp>
        <p:nvSpPr>
          <p:cNvPr id="7" name="Title 1"/>
          <p:cNvSpPr>
            <a:spLocks noGrp="1"/>
          </p:cNvSpPr>
          <p:nvPr>
            <p:ph type="title"/>
          </p:nvPr>
        </p:nvSpPr>
        <p:spPr/>
        <p:txBody>
          <a:bodyPr/>
          <a:lstStyle/>
          <a:p>
            <a:r>
              <a:rPr lang="en-US" dirty="0" smtClean="0"/>
              <a:t>Time for Some Hypotheticals…</a:t>
            </a:r>
            <a:endParaRPr lang="en-US" dirty="0"/>
          </a:p>
        </p:txBody>
      </p:sp>
    </p:spTree>
    <p:extLst>
      <p:ext uri="{BB962C8B-B14F-4D97-AF65-F5344CB8AC3E}">
        <p14:creationId xmlns:p14="http://schemas.microsoft.com/office/powerpoint/2010/main" val="214294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Who is covered by 2635.503?</a:t>
            </a:r>
            <a:endParaRPr lang="en-US" dirty="0"/>
          </a:p>
        </p:txBody>
      </p:sp>
      <p:sp>
        <p:nvSpPr>
          <p:cNvPr id="3" name="Content Placeholder 2"/>
          <p:cNvSpPr>
            <a:spLocks noGrp="1"/>
          </p:cNvSpPr>
          <p:nvPr>
            <p:ph idx="1"/>
          </p:nvPr>
        </p:nvSpPr>
        <p:spPr>
          <a:xfrm>
            <a:off x="822960" y="1913412"/>
            <a:ext cx="7520940" cy="3776172"/>
          </a:xfrm>
        </p:spPr>
        <p:txBody>
          <a:bodyPr>
            <a:normAutofit lnSpcReduction="10000"/>
          </a:bodyPr>
          <a:lstStyle/>
          <a:p>
            <a:pPr marL="0" indent="0"/>
            <a:r>
              <a:rPr lang="en-US" sz="2400" i="1" dirty="0" smtClean="0"/>
              <a:t>Any individual who, prior to entering government,</a:t>
            </a:r>
            <a:r>
              <a:rPr lang="en-US" sz="2400" dirty="0" smtClean="0"/>
              <a:t>—</a:t>
            </a:r>
          </a:p>
          <a:p>
            <a:pPr marL="457200" indent="-457200">
              <a:buAutoNum type="arabicPeriod"/>
            </a:pPr>
            <a:r>
              <a:rPr lang="en-US" sz="2400" dirty="0" smtClean="0"/>
              <a:t>Receives any item or thing of value worth more than $10,000;</a:t>
            </a:r>
          </a:p>
          <a:p>
            <a:pPr marL="457200" indent="-457200">
              <a:buAutoNum type="arabicPeriod"/>
            </a:pPr>
            <a:r>
              <a:rPr lang="en-US" sz="2400" dirty="0" smtClean="0"/>
              <a:t>That is being provided on the basis of a determination made </a:t>
            </a:r>
            <a:r>
              <a:rPr lang="en-US" sz="2400" i="1" dirty="0" smtClean="0"/>
              <a:t>after</a:t>
            </a:r>
            <a:r>
              <a:rPr lang="en-US" sz="2400" dirty="0" smtClean="0"/>
              <a:t> it became known to a former employer that the individual was being considered for or had accepted a Government position; and</a:t>
            </a:r>
          </a:p>
          <a:p>
            <a:pPr marL="457200" indent="-457200">
              <a:buAutoNum type="arabicPeriod"/>
            </a:pPr>
            <a:r>
              <a:rPr lang="en-US" sz="2400" dirty="0" smtClean="0"/>
              <a:t>Other than pursuant to the former employer’s established compensation, partnership, or benefits programs.</a:t>
            </a:r>
          </a:p>
          <a:p>
            <a:pPr marL="457200" indent="-457200">
              <a:buAutoNum type="arabicPeriod"/>
            </a:pPr>
            <a:endParaRPr lang="en-US" sz="2400" dirty="0" smtClean="0"/>
          </a:p>
          <a:p>
            <a:pPr marL="457200" indent="-457200">
              <a:buAutoNum type="arabicPeriod"/>
            </a:pPr>
            <a:endParaRPr lang="en-US" sz="2400" dirty="0" smtClean="0"/>
          </a:p>
        </p:txBody>
      </p:sp>
    </p:spTree>
    <p:extLst>
      <p:ext uri="{BB962C8B-B14F-4D97-AF65-F5344CB8AC3E}">
        <p14:creationId xmlns:p14="http://schemas.microsoft.com/office/powerpoint/2010/main" val="1811191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Intent</a:t>
            </a:r>
            <a:endParaRPr lang="en-US" dirty="0"/>
          </a:p>
        </p:txBody>
      </p:sp>
      <p:sp>
        <p:nvSpPr>
          <p:cNvPr id="3" name="Content Placeholder 2"/>
          <p:cNvSpPr>
            <a:spLocks noGrp="1"/>
          </p:cNvSpPr>
          <p:nvPr>
            <p:ph idx="1"/>
          </p:nvPr>
        </p:nvSpPr>
        <p:spPr>
          <a:xfrm>
            <a:off x="822960" y="1811814"/>
            <a:ext cx="7520940" cy="3852372"/>
          </a:xfrm>
        </p:spPr>
        <p:txBody>
          <a:bodyPr>
            <a:noAutofit/>
          </a:bodyPr>
          <a:lstStyle/>
          <a:p>
            <a:r>
              <a:rPr lang="en-US" sz="1600" dirty="0" smtClean="0"/>
              <a:t>Relevant factors to consider:</a:t>
            </a:r>
          </a:p>
          <a:p>
            <a:pPr>
              <a:buFont typeface="Arial" panose="020B0604020202020204" pitchFamily="34" charset="0"/>
              <a:buChar char="•"/>
            </a:pPr>
            <a:r>
              <a:rPr lang="en-US" sz="1600" dirty="0"/>
              <a:t>Whether the expressed intent of the </a:t>
            </a:r>
            <a:r>
              <a:rPr lang="en-US" sz="1600" dirty="0" err="1"/>
              <a:t>payor</a:t>
            </a:r>
            <a:r>
              <a:rPr lang="en-US" sz="1600" dirty="0"/>
              <a:t> is to compensate for government </a:t>
            </a:r>
            <a:r>
              <a:rPr lang="en-US" sz="1600" dirty="0" smtClean="0"/>
              <a:t>service</a:t>
            </a:r>
          </a:p>
          <a:p>
            <a:pPr>
              <a:buFont typeface="Arial" panose="020B0604020202020204" pitchFamily="34" charset="0"/>
              <a:buChar char="•"/>
            </a:pPr>
            <a:r>
              <a:rPr lang="en-US" sz="1600" dirty="0"/>
              <a:t>Whether the employee is in a position to influence the </a:t>
            </a:r>
            <a:r>
              <a:rPr lang="en-US" sz="1600" dirty="0" smtClean="0"/>
              <a:t>Government </a:t>
            </a:r>
            <a:r>
              <a:rPr lang="en-US" sz="1600" dirty="0"/>
              <a:t>on behalf of the </a:t>
            </a:r>
            <a:r>
              <a:rPr lang="en-US" sz="1600" dirty="0" err="1" smtClean="0"/>
              <a:t>payor</a:t>
            </a:r>
            <a:endParaRPr lang="en-US" sz="1600" dirty="0" smtClean="0"/>
          </a:p>
          <a:p>
            <a:pPr>
              <a:buFont typeface="Arial" panose="020B0604020202020204" pitchFamily="34" charset="0"/>
              <a:buChar char="•"/>
            </a:pPr>
            <a:r>
              <a:rPr lang="en-US" sz="1600" dirty="0" smtClean="0"/>
              <a:t>Whether there is a substantial relationship or pattern of dealings between the employee’s agency and the </a:t>
            </a:r>
            <a:r>
              <a:rPr lang="en-US" sz="1600" dirty="0" err="1" smtClean="0"/>
              <a:t>payor</a:t>
            </a:r>
            <a:endParaRPr lang="en-US" sz="1600" dirty="0" smtClean="0"/>
          </a:p>
          <a:p>
            <a:pPr>
              <a:buFont typeface="Arial" panose="020B0604020202020204" pitchFamily="34" charset="0"/>
              <a:buChar char="•"/>
            </a:pPr>
            <a:r>
              <a:rPr lang="en-US" sz="1600" dirty="0" smtClean="0"/>
              <a:t>Whether the compensation is given to the employee because of his official position</a:t>
            </a:r>
          </a:p>
          <a:p>
            <a:pPr>
              <a:buFont typeface="Arial" panose="020B0604020202020204" pitchFamily="34" charset="0"/>
              <a:buChar char="•"/>
            </a:pPr>
            <a:r>
              <a:rPr lang="en-US" sz="1600" dirty="0" smtClean="0"/>
              <a:t>Whether the </a:t>
            </a:r>
            <a:r>
              <a:rPr lang="en-US" sz="1600" dirty="0" err="1" smtClean="0"/>
              <a:t>payor</a:t>
            </a:r>
            <a:r>
              <a:rPr lang="en-US" sz="1600" dirty="0" smtClean="0"/>
              <a:t> is another Government employee</a:t>
            </a:r>
          </a:p>
          <a:p>
            <a:pPr>
              <a:buFont typeface="Arial" panose="020B0604020202020204" pitchFamily="34" charset="0"/>
              <a:buChar char="•"/>
            </a:pPr>
            <a:r>
              <a:rPr lang="en-US" sz="1600" dirty="0" smtClean="0"/>
              <a:t>Whether circumstances indicate that payment is motivated by a desire other than to compensate the employee for Government service</a:t>
            </a:r>
          </a:p>
          <a:p>
            <a:pPr lvl="2">
              <a:buFont typeface="Arial" panose="020B0604020202020204" pitchFamily="34" charset="0"/>
              <a:buChar char="•"/>
            </a:pPr>
            <a:r>
              <a:rPr lang="en-US" sz="1600" dirty="0" smtClean="0"/>
              <a:t>E.g., medical needs; sympathy and respect; a familial relationship</a:t>
            </a:r>
          </a:p>
          <a:p>
            <a:pPr>
              <a:buFont typeface="Arial" panose="020B0604020202020204" pitchFamily="34" charset="0"/>
              <a:buChar char="•"/>
            </a:pPr>
            <a:r>
              <a:rPr lang="en-US" sz="1600" dirty="0" smtClean="0"/>
              <a:t>Whether similar payments would also be made to non-Government employees</a:t>
            </a:r>
          </a:p>
          <a:p>
            <a:pPr>
              <a:buFont typeface="Arial" panose="020B0604020202020204" pitchFamily="34" charset="0"/>
              <a:buChar char="•"/>
            </a:pPr>
            <a:r>
              <a:rPr lang="en-US" sz="1600" i="1" dirty="0" smtClean="0"/>
              <a:t>Bona fide</a:t>
            </a:r>
            <a:r>
              <a:rPr lang="en-US" sz="1600" dirty="0" smtClean="0"/>
              <a:t> public service awards</a:t>
            </a:r>
            <a:endParaRPr lang="en-US" sz="1600" i="1" dirty="0"/>
          </a:p>
        </p:txBody>
      </p:sp>
      <p:sp>
        <p:nvSpPr>
          <p:cNvPr id="4" name="TextBox 3"/>
          <p:cNvSpPr txBox="1"/>
          <p:nvPr/>
        </p:nvSpPr>
        <p:spPr>
          <a:xfrm>
            <a:off x="5718629" y="613228"/>
            <a:ext cx="3091543" cy="923330"/>
          </a:xfrm>
          <a:prstGeom prst="rect">
            <a:avLst/>
          </a:prstGeom>
          <a:noFill/>
        </p:spPr>
        <p:txBody>
          <a:bodyPr wrap="square" rtlCol="0">
            <a:spAutoFit/>
          </a:bodyPr>
          <a:lstStyle/>
          <a:p>
            <a:r>
              <a:rPr lang="en-US" b="1" dirty="0" smtClean="0">
                <a:solidFill>
                  <a:schemeClr val="bg1">
                    <a:lumMod val="50000"/>
                  </a:schemeClr>
                </a:solidFill>
              </a:rPr>
              <a:t>21 Op. O.L.C. 204 (1997); </a:t>
            </a:r>
          </a:p>
          <a:p>
            <a:r>
              <a:rPr lang="en-US" b="1" dirty="0" smtClean="0">
                <a:solidFill>
                  <a:schemeClr val="bg1">
                    <a:lumMod val="50000"/>
                  </a:schemeClr>
                </a:solidFill>
              </a:rPr>
              <a:t>OGE Informal Advisory Opinion 02 x 4</a:t>
            </a:r>
            <a:endParaRPr lang="en-US" b="1" dirty="0">
              <a:solidFill>
                <a:schemeClr val="bg1">
                  <a:lumMod val="50000"/>
                </a:schemeClr>
              </a:solidFill>
            </a:endParaRPr>
          </a:p>
        </p:txBody>
      </p:sp>
    </p:spTree>
    <p:extLst>
      <p:ext uri="{BB962C8B-B14F-4D97-AF65-F5344CB8AC3E}">
        <p14:creationId xmlns:p14="http://schemas.microsoft.com/office/powerpoint/2010/main" val="2907469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1895550"/>
            <a:ext cx="7101840" cy="3712464"/>
          </a:xfrm>
        </p:spPr>
        <p:txBody>
          <a:bodyPr>
            <a:normAutofit/>
          </a:bodyPr>
          <a:lstStyle/>
          <a:p>
            <a:r>
              <a:rPr lang="en-US" sz="2400" dirty="0" smtClean="0"/>
              <a:t>Hypo 2:</a:t>
            </a:r>
          </a:p>
          <a:p>
            <a:pPr marL="457200" indent="-457200">
              <a:buFont typeface="Arial" panose="020B0604020202020204" pitchFamily="34" charset="0"/>
              <a:buChar char="•"/>
            </a:pPr>
            <a:r>
              <a:rPr lang="en-US" sz="2400" dirty="0" smtClean="0"/>
              <a:t>Covered by .503?</a:t>
            </a:r>
          </a:p>
          <a:p>
            <a:pPr marL="745236" lvl="3" indent="-457200">
              <a:buFont typeface="Arial" panose="020B0604020202020204" pitchFamily="34" charset="0"/>
              <a:buChar char="•"/>
            </a:pPr>
            <a:r>
              <a:rPr lang="en-US" sz="2400" dirty="0" smtClean="0"/>
              <a:t>Why?</a:t>
            </a:r>
          </a:p>
          <a:p>
            <a:pPr marL="457200" indent="-457200">
              <a:buFont typeface="Arial" panose="020B0604020202020204" pitchFamily="34" charset="0"/>
              <a:buChar char="•"/>
            </a:pPr>
            <a:r>
              <a:rPr lang="en-US" sz="2400" dirty="0" smtClean="0"/>
              <a:t>Should you advise the employee to reject the payment?</a:t>
            </a:r>
          </a:p>
          <a:p>
            <a:pPr marL="745236" lvl="3" indent="-457200">
              <a:buFont typeface="Arial" panose="020B0604020202020204" pitchFamily="34" charset="0"/>
              <a:buChar char="•"/>
            </a:pPr>
            <a:r>
              <a:rPr lang="en-US" sz="2400" dirty="0" smtClean="0"/>
              <a:t>Why?</a:t>
            </a:r>
          </a:p>
          <a:p>
            <a:pPr marL="457200" indent="-457200">
              <a:buFont typeface="Arial" panose="020B0604020202020204" pitchFamily="34" charset="0"/>
              <a:buChar char="•"/>
            </a:pPr>
            <a:r>
              <a:rPr lang="en-US" sz="2400" dirty="0" smtClean="0"/>
              <a:t>Do you think this is a 209 violation?</a:t>
            </a:r>
          </a:p>
          <a:p>
            <a:pPr marL="745236" lvl="3" indent="-457200">
              <a:buFont typeface="Arial" panose="020B0604020202020204" pitchFamily="34" charset="0"/>
              <a:buChar char="•"/>
            </a:pPr>
            <a:r>
              <a:rPr lang="en-US" sz="2400" dirty="0" smtClean="0"/>
              <a:t>Why?</a:t>
            </a:r>
          </a:p>
          <a:p>
            <a:pPr marL="288036" lvl="3" indent="0">
              <a:buNone/>
            </a:pPr>
            <a:endParaRPr lang="en-US" sz="2400" dirty="0" smtClean="0"/>
          </a:p>
          <a:p>
            <a:pPr marL="745236" lvl="3" indent="-457200">
              <a:buFont typeface="Arial" panose="020B0604020202020204" pitchFamily="34" charset="0"/>
              <a:buChar char="•"/>
            </a:pPr>
            <a:endParaRPr lang="en-US" sz="2400" dirty="0"/>
          </a:p>
          <a:p>
            <a:pPr marL="745236" lvl="3" indent="-457200">
              <a:buFont typeface="Arial" panose="020B0604020202020204" pitchFamily="34" charset="0"/>
              <a:buChar char="•"/>
            </a:pPr>
            <a:endParaRPr lang="en-US" sz="2400" dirty="0" smtClean="0"/>
          </a:p>
          <a:p>
            <a:pPr lvl="3" indent="-342900">
              <a:buFont typeface="Arial" panose="020B0604020202020204" pitchFamily="34" charset="0"/>
              <a:buChar char="•"/>
            </a:pPr>
            <a:endParaRPr lang="en-US" sz="2400" dirty="0"/>
          </a:p>
          <a:p>
            <a:pPr marL="745236" lvl="3" indent="-457200">
              <a:buFont typeface="Arial" panose="020B0604020202020204" pitchFamily="34" charset="0"/>
              <a:buChar char="•"/>
            </a:pPr>
            <a:endParaRPr lang="en-US" sz="2400" dirty="0" smtClean="0"/>
          </a:p>
          <a:p>
            <a:pPr marL="745236" lvl="3" indent="-457200">
              <a:buFont typeface="Arial" panose="020B0604020202020204" pitchFamily="34" charset="0"/>
              <a:buChar char="•"/>
            </a:pPr>
            <a:endParaRPr lang="en-US" sz="2400" dirty="0"/>
          </a:p>
          <a:p>
            <a:pPr marL="745236" lvl="3" indent="-457200">
              <a:buFont typeface="Arial" panose="020B0604020202020204" pitchFamily="34" charset="0"/>
              <a:buChar char="•"/>
            </a:pPr>
            <a:endParaRPr lang="en-US" sz="2400" dirty="0"/>
          </a:p>
        </p:txBody>
      </p:sp>
      <p:sp>
        <p:nvSpPr>
          <p:cNvPr id="6" name="Title 1"/>
          <p:cNvSpPr>
            <a:spLocks noGrp="1"/>
          </p:cNvSpPr>
          <p:nvPr>
            <p:ph type="title"/>
          </p:nvPr>
        </p:nvSpPr>
        <p:spPr/>
        <p:txBody>
          <a:bodyPr/>
          <a:lstStyle/>
          <a:p>
            <a:r>
              <a:rPr lang="en-US" dirty="0" smtClean="0"/>
              <a:t>Time for Some Hypotheticals…</a:t>
            </a:r>
            <a:endParaRPr lang="en-US" dirty="0"/>
          </a:p>
        </p:txBody>
      </p:sp>
    </p:spTree>
    <p:extLst>
      <p:ext uri="{BB962C8B-B14F-4D97-AF65-F5344CB8AC3E}">
        <p14:creationId xmlns:p14="http://schemas.microsoft.com/office/powerpoint/2010/main" val="376505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1852008"/>
            <a:ext cx="7101840" cy="3712464"/>
          </a:xfrm>
        </p:spPr>
        <p:txBody>
          <a:bodyPr>
            <a:normAutofit/>
          </a:bodyPr>
          <a:lstStyle/>
          <a:p>
            <a:r>
              <a:rPr lang="en-US" sz="2400" dirty="0" smtClean="0"/>
              <a:t>Hypo 3:</a:t>
            </a:r>
          </a:p>
          <a:p>
            <a:pPr marL="457200" indent="-457200">
              <a:buFont typeface="Arial" panose="020B0604020202020204" pitchFamily="34" charset="0"/>
              <a:buChar char="•"/>
            </a:pPr>
            <a:r>
              <a:rPr lang="en-US" sz="2400" dirty="0" smtClean="0"/>
              <a:t>Should you advise the employee to reject the payment?</a:t>
            </a:r>
          </a:p>
          <a:p>
            <a:pPr marL="745236" lvl="3" indent="-457200">
              <a:buFont typeface="Arial" panose="020B0604020202020204" pitchFamily="34" charset="0"/>
              <a:buChar char="•"/>
            </a:pPr>
            <a:r>
              <a:rPr lang="en-US" sz="2400" dirty="0" smtClean="0"/>
              <a:t>Why?</a:t>
            </a:r>
          </a:p>
          <a:p>
            <a:pPr marL="288036" lvl="3" indent="0">
              <a:buNone/>
            </a:pPr>
            <a:endParaRPr lang="en-US" sz="2400" dirty="0" smtClean="0"/>
          </a:p>
          <a:p>
            <a:pPr marL="457200" indent="-457200">
              <a:buFont typeface="Arial" panose="020B0604020202020204" pitchFamily="34" charset="0"/>
              <a:buChar char="•"/>
            </a:pPr>
            <a:r>
              <a:rPr lang="en-US" sz="2400" dirty="0" smtClean="0"/>
              <a:t>Do you think this is a 209 violation?</a:t>
            </a:r>
          </a:p>
          <a:p>
            <a:pPr marL="745236" lvl="3" indent="-457200">
              <a:buFont typeface="Arial" panose="020B0604020202020204" pitchFamily="34" charset="0"/>
              <a:buChar char="•"/>
            </a:pPr>
            <a:r>
              <a:rPr lang="en-US" sz="2400" dirty="0" smtClean="0"/>
              <a:t>Why?</a:t>
            </a:r>
          </a:p>
          <a:p>
            <a:pPr marL="288036" lvl="3" indent="0">
              <a:buNone/>
            </a:pPr>
            <a:endParaRPr lang="en-US" sz="2400" dirty="0" smtClean="0"/>
          </a:p>
          <a:p>
            <a:pPr marL="745236" lvl="3" indent="-457200">
              <a:buFont typeface="Arial" panose="020B0604020202020204" pitchFamily="34" charset="0"/>
              <a:buChar char="•"/>
            </a:pPr>
            <a:endParaRPr lang="en-US" sz="2400" dirty="0"/>
          </a:p>
          <a:p>
            <a:pPr marL="745236" lvl="3" indent="-457200">
              <a:buFont typeface="Arial" panose="020B0604020202020204" pitchFamily="34" charset="0"/>
              <a:buChar char="•"/>
            </a:pPr>
            <a:endParaRPr lang="en-US" sz="2400" dirty="0" smtClean="0"/>
          </a:p>
          <a:p>
            <a:pPr lvl="3" indent="-342900">
              <a:buFont typeface="Arial" panose="020B0604020202020204" pitchFamily="34" charset="0"/>
              <a:buChar char="•"/>
            </a:pPr>
            <a:endParaRPr lang="en-US" sz="2400" dirty="0"/>
          </a:p>
          <a:p>
            <a:pPr marL="745236" lvl="3" indent="-457200">
              <a:buFont typeface="Arial" panose="020B0604020202020204" pitchFamily="34" charset="0"/>
              <a:buChar char="•"/>
            </a:pPr>
            <a:endParaRPr lang="en-US" sz="2400" dirty="0" smtClean="0"/>
          </a:p>
          <a:p>
            <a:pPr marL="745236" lvl="3" indent="-457200">
              <a:buFont typeface="Arial" panose="020B0604020202020204" pitchFamily="34" charset="0"/>
              <a:buChar char="•"/>
            </a:pPr>
            <a:endParaRPr lang="en-US" sz="2400" dirty="0"/>
          </a:p>
          <a:p>
            <a:pPr marL="745236" lvl="3" indent="-457200">
              <a:buFont typeface="Arial" panose="020B0604020202020204" pitchFamily="34" charset="0"/>
              <a:buChar char="•"/>
            </a:pPr>
            <a:endParaRPr lang="en-US" sz="2400" dirty="0"/>
          </a:p>
        </p:txBody>
      </p:sp>
      <p:sp>
        <p:nvSpPr>
          <p:cNvPr id="5" name="Title 1"/>
          <p:cNvSpPr>
            <a:spLocks noGrp="1"/>
          </p:cNvSpPr>
          <p:nvPr>
            <p:ph type="title"/>
          </p:nvPr>
        </p:nvSpPr>
        <p:spPr/>
        <p:txBody>
          <a:bodyPr/>
          <a:lstStyle/>
          <a:p>
            <a:r>
              <a:rPr lang="en-US" dirty="0" smtClean="0"/>
              <a:t>Time for Some Hypotheticals…</a:t>
            </a:r>
            <a:endParaRPr lang="en-US" dirty="0"/>
          </a:p>
        </p:txBody>
      </p:sp>
    </p:spTree>
    <p:extLst>
      <p:ext uri="{BB962C8B-B14F-4D97-AF65-F5344CB8AC3E}">
        <p14:creationId xmlns:p14="http://schemas.microsoft.com/office/powerpoint/2010/main" val="196975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1793952"/>
            <a:ext cx="7101840" cy="3712464"/>
          </a:xfrm>
        </p:spPr>
        <p:txBody>
          <a:bodyPr>
            <a:normAutofit/>
          </a:bodyPr>
          <a:lstStyle/>
          <a:p>
            <a:r>
              <a:rPr lang="en-US" sz="2400" dirty="0" smtClean="0"/>
              <a:t>Hypo 4, Situation 1:</a:t>
            </a:r>
          </a:p>
          <a:p>
            <a:pPr marL="457200" indent="-457200">
              <a:buFont typeface="Arial" panose="020B0604020202020204" pitchFamily="34" charset="0"/>
              <a:buChar char="•"/>
            </a:pPr>
            <a:r>
              <a:rPr lang="en-US" sz="2400" dirty="0" smtClean="0"/>
              <a:t>Should you advise the employee to reject the payment?</a:t>
            </a:r>
          </a:p>
          <a:p>
            <a:pPr marL="745236" lvl="3" indent="-457200">
              <a:buFont typeface="Arial" panose="020B0604020202020204" pitchFamily="34" charset="0"/>
              <a:buChar char="•"/>
            </a:pPr>
            <a:r>
              <a:rPr lang="en-US" sz="2400" dirty="0" smtClean="0"/>
              <a:t>Why?</a:t>
            </a:r>
          </a:p>
          <a:p>
            <a:pPr marL="288036" lvl="3" indent="0">
              <a:buNone/>
            </a:pPr>
            <a:endParaRPr lang="en-US" sz="2400" dirty="0" smtClean="0"/>
          </a:p>
          <a:p>
            <a:pPr marL="457200" indent="-457200">
              <a:buFont typeface="Arial" panose="020B0604020202020204" pitchFamily="34" charset="0"/>
              <a:buChar char="•"/>
            </a:pPr>
            <a:r>
              <a:rPr lang="en-US" sz="2400" dirty="0" smtClean="0"/>
              <a:t>Do you think this is a 209 violation?</a:t>
            </a:r>
          </a:p>
          <a:p>
            <a:pPr marL="745236" lvl="3" indent="-457200">
              <a:buFont typeface="Arial" panose="020B0604020202020204" pitchFamily="34" charset="0"/>
              <a:buChar char="•"/>
            </a:pPr>
            <a:r>
              <a:rPr lang="en-US" sz="2400" dirty="0" smtClean="0"/>
              <a:t>Why?</a:t>
            </a:r>
          </a:p>
          <a:p>
            <a:pPr marL="288036" lvl="3" indent="0">
              <a:buNone/>
            </a:pPr>
            <a:endParaRPr lang="en-US" sz="2400" dirty="0" smtClean="0"/>
          </a:p>
          <a:p>
            <a:pPr marL="745236" lvl="3" indent="-457200">
              <a:buFont typeface="Arial" panose="020B0604020202020204" pitchFamily="34" charset="0"/>
              <a:buChar char="•"/>
            </a:pPr>
            <a:endParaRPr lang="en-US" sz="2400" dirty="0"/>
          </a:p>
          <a:p>
            <a:pPr marL="745236" lvl="3" indent="-457200">
              <a:buFont typeface="Arial" panose="020B0604020202020204" pitchFamily="34" charset="0"/>
              <a:buChar char="•"/>
            </a:pPr>
            <a:endParaRPr lang="en-US" sz="2400" dirty="0" smtClean="0"/>
          </a:p>
          <a:p>
            <a:pPr lvl="3" indent="-342900">
              <a:buFont typeface="Arial" panose="020B0604020202020204" pitchFamily="34" charset="0"/>
              <a:buChar char="•"/>
            </a:pPr>
            <a:endParaRPr lang="en-US" sz="2400" dirty="0"/>
          </a:p>
          <a:p>
            <a:pPr marL="745236" lvl="3" indent="-457200">
              <a:buFont typeface="Arial" panose="020B0604020202020204" pitchFamily="34" charset="0"/>
              <a:buChar char="•"/>
            </a:pPr>
            <a:endParaRPr lang="en-US" sz="2400" dirty="0" smtClean="0"/>
          </a:p>
          <a:p>
            <a:pPr marL="745236" lvl="3" indent="-457200">
              <a:buFont typeface="Arial" panose="020B0604020202020204" pitchFamily="34" charset="0"/>
              <a:buChar char="•"/>
            </a:pPr>
            <a:endParaRPr lang="en-US" sz="2400" dirty="0"/>
          </a:p>
          <a:p>
            <a:pPr marL="745236" lvl="3" indent="-457200">
              <a:buFont typeface="Arial" panose="020B0604020202020204" pitchFamily="34" charset="0"/>
              <a:buChar char="•"/>
            </a:pPr>
            <a:endParaRPr lang="en-US" sz="2400" dirty="0"/>
          </a:p>
        </p:txBody>
      </p:sp>
      <p:sp>
        <p:nvSpPr>
          <p:cNvPr id="6" name="Title 1"/>
          <p:cNvSpPr>
            <a:spLocks noGrp="1"/>
          </p:cNvSpPr>
          <p:nvPr>
            <p:ph type="title"/>
          </p:nvPr>
        </p:nvSpPr>
        <p:spPr/>
        <p:txBody>
          <a:bodyPr/>
          <a:lstStyle/>
          <a:p>
            <a:r>
              <a:rPr lang="en-US" dirty="0" smtClean="0"/>
              <a:t>Time for Some Hypotheticals…</a:t>
            </a:r>
            <a:endParaRPr lang="en-US" dirty="0"/>
          </a:p>
        </p:txBody>
      </p:sp>
    </p:spTree>
    <p:extLst>
      <p:ext uri="{BB962C8B-B14F-4D97-AF65-F5344CB8AC3E}">
        <p14:creationId xmlns:p14="http://schemas.microsoft.com/office/powerpoint/2010/main" val="286952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1822980"/>
            <a:ext cx="7101840" cy="3712464"/>
          </a:xfrm>
        </p:spPr>
        <p:txBody>
          <a:bodyPr>
            <a:normAutofit/>
          </a:bodyPr>
          <a:lstStyle/>
          <a:p>
            <a:r>
              <a:rPr lang="en-US" sz="2400" dirty="0" smtClean="0"/>
              <a:t>Hypo 4, Situation 2:</a:t>
            </a:r>
          </a:p>
          <a:p>
            <a:pPr marL="457200" indent="-457200">
              <a:buFont typeface="Arial" panose="020B0604020202020204" pitchFamily="34" charset="0"/>
              <a:buChar char="•"/>
            </a:pPr>
            <a:r>
              <a:rPr lang="en-US" sz="2400" dirty="0" smtClean="0"/>
              <a:t>Should you advise the employee to reject the payment?</a:t>
            </a:r>
          </a:p>
          <a:p>
            <a:pPr marL="745236" lvl="3" indent="-457200">
              <a:buFont typeface="Arial" panose="020B0604020202020204" pitchFamily="34" charset="0"/>
              <a:buChar char="•"/>
            </a:pPr>
            <a:r>
              <a:rPr lang="en-US" sz="2400" dirty="0" smtClean="0"/>
              <a:t>Why?</a:t>
            </a:r>
          </a:p>
          <a:p>
            <a:pPr marL="288036" lvl="3" indent="0">
              <a:buNone/>
            </a:pPr>
            <a:endParaRPr lang="en-US" sz="2400" dirty="0" smtClean="0"/>
          </a:p>
          <a:p>
            <a:pPr marL="457200" indent="-457200">
              <a:buFont typeface="Arial" panose="020B0604020202020204" pitchFamily="34" charset="0"/>
              <a:buChar char="•"/>
            </a:pPr>
            <a:r>
              <a:rPr lang="en-US" sz="2400" dirty="0" smtClean="0"/>
              <a:t>Do you think this is a 209 violation?</a:t>
            </a:r>
          </a:p>
          <a:p>
            <a:pPr marL="745236" lvl="3" indent="-457200">
              <a:buFont typeface="Arial" panose="020B0604020202020204" pitchFamily="34" charset="0"/>
              <a:buChar char="•"/>
            </a:pPr>
            <a:r>
              <a:rPr lang="en-US" sz="2400" dirty="0" smtClean="0"/>
              <a:t>Why?</a:t>
            </a:r>
          </a:p>
          <a:p>
            <a:pPr marL="288036" lvl="3" indent="0">
              <a:buNone/>
            </a:pPr>
            <a:endParaRPr lang="en-US" sz="2400" dirty="0" smtClean="0"/>
          </a:p>
          <a:p>
            <a:pPr marL="745236" lvl="3" indent="-457200">
              <a:buFont typeface="Arial" panose="020B0604020202020204" pitchFamily="34" charset="0"/>
              <a:buChar char="•"/>
            </a:pPr>
            <a:endParaRPr lang="en-US" sz="2400" dirty="0"/>
          </a:p>
          <a:p>
            <a:pPr marL="745236" lvl="3" indent="-457200">
              <a:buFont typeface="Arial" panose="020B0604020202020204" pitchFamily="34" charset="0"/>
              <a:buChar char="•"/>
            </a:pPr>
            <a:endParaRPr lang="en-US" sz="2400" dirty="0" smtClean="0"/>
          </a:p>
          <a:p>
            <a:pPr lvl="3" indent="-342900">
              <a:buFont typeface="Arial" panose="020B0604020202020204" pitchFamily="34" charset="0"/>
              <a:buChar char="•"/>
            </a:pPr>
            <a:endParaRPr lang="en-US" sz="2400" dirty="0"/>
          </a:p>
          <a:p>
            <a:pPr marL="745236" lvl="3" indent="-457200">
              <a:buFont typeface="Arial" panose="020B0604020202020204" pitchFamily="34" charset="0"/>
              <a:buChar char="•"/>
            </a:pPr>
            <a:endParaRPr lang="en-US" sz="2400" dirty="0" smtClean="0"/>
          </a:p>
          <a:p>
            <a:pPr marL="745236" lvl="3" indent="-457200">
              <a:buFont typeface="Arial" panose="020B0604020202020204" pitchFamily="34" charset="0"/>
              <a:buChar char="•"/>
            </a:pPr>
            <a:endParaRPr lang="en-US" sz="2400" dirty="0"/>
          </a:p>
          <a:p>
            <a:pPr marL="745236" lvl="3" indent="-457200">
              <a:buFont typeface="Arial" panose="020B0604020202020204" pitchFamily="34" charset="0"/>
              <a:buChar char="•"/>
            </a:pPr>
            <a:endParaRPr lang="en-US" sz="2400" dirty="0"/>
          </a:p>
        </p:txBody>
      </p:sp>
      <p:sp>
        <p:nvSpPr>
          <p:cNvPr id="5" name="Title 1"/>
          <p:cNvSpPr>
            <a:spLocks noGrp="1"/>
          </p:cNvSpPr>
          <p:nvPr>
            <p:ph type="title"/>
          </p:nvPr>
        </p:nvSpPr>
        <p:spPr/>
        <p:txBody>
          <a:bodyPr/>
          <a:lstStyle/>
          <a:p>
            <a:r>
              <a:rPr lang="en-US" dirty="0" smtClean="0"/>
              <a:t>Time for Some Hypotheticals…</a:t>
            </a:r>
            <a:endParaRPr lang="en-US" dirty="0"/>
          </a:p>
        </p:txBody>
      </p:sp>
    </p:spTree>
    <p:extLst>
      <p:ext uri="{BB962C8B-B14F-4D97-AF65-F5344CB8AC3E}">
        <p14:creationId xmlns:p14="http://schemas.microsoft.com/office/powerpoint/2010/main" val="412886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0" y="712110"/>
            <a:ext cx="6858000" cy="5143500"/>
          </a:xfrm>
          <a:prstGeom prst="rect">
            <a:avLst/>
          </a:prstGeom>
        </p:spPr>
      </p:pic>
      <p:sp>
        <p:nvSpPr>
          <p:cNvPr id="2" name="TextBox 1"/>
          <p:cNvSpPr txBox="1"/>
          <p:nvPr/>
        </p:nvSpPr>
        <p:spPr>
          <a:xfrm>
            <a:off x="899886" y="4688114"/>
            <a:ext cx="3710214" cy="1477328"/>
          </a:xfrm>
          <a:prstGeom prst="rect">
            <a:avLst/>
          </a:prstGeom>
          <a:noFill/>
        </p:spPr>
        <p:txBody>
          <a:bodyPr wrap="square" rtlCol="0">
            <a:spAutoFit/>
          </a:bodyPr>
          <a:lstStyle/>
          <a:p>
            <a:r>
              <a:rPr lang="en-US" dirty="0"/>
              <a:t>Leigh Francis</a:t>
            </a:r>
          </a:p>
          <a:p>
            <a:r>
              <a:rPr lang="en-US" dirty="0"/>
              <a:t>Assistant Counsel</a:t>
            </a:r>
          </a:p>
          <a:p>
            <a:r>
              <a:rPr lang="en-US" dirty="0" smtClean="0">
                <a:hlinkClick r:id="rId4"/>
              </a:rPr>
              <a:t>Ljfranci@oge.gov</a:t>
            </a:r>
            <a:endParaRPr lang="en-US" dirty="0"/>
          </a:p>
          <a:p>
            <a:r>
              <a:rPr lang="en-US" dirty="0" smtClean="0"/>
              <a:t>202-482-9313</a:t>
            </a:r>
          </a:p>
          <a:p>
            <a:endParaRPr lang="en-US" dirty="0" smtClean="0"/>
          </a:p>
        </p:txBody>
      </p:sp>
      <p:sp>
        <p:nvSpPr>
          <p:cNvPr id="4" name="TextBox 3"/>
          <p:cNvSpPr txBox="1"/>
          <p:nvPr/>
        </p:nvSpPr>
        <p:spPr>
          <a:xfrm>
            <a:off x="4762500" y="4688114"/>
            <a:ext cx="3710214" cy="1754326"/>
          </a:xfrm>
          <a:prstGeom prst="rect">
            <a:avLst/>
          </a:prstGeom>
          <a:noFill/>
        </p:spPr>
        <p:txBody>
          <a:bodyPr wrap="square" rtlCol="0">
            <a:spAutoFit/>
          </a:bodyPr>
          <a:lstStyle/>
          <a:p>
            <a:r>
              <a:rPr lang="en-US" dirty="0"/>
              <a:t>Patrick Lightfoot</a:t>
            </a:r>
          </a:p>
          <a:p>
            <a:r>
              <a:rPr lang="en-US" dirty="0"/>
              <a:t>Assistant Counsel</a:t>
            </a:r>
          </a:p>
          <a:p>
            <a:r>
              <a:rPr lang="en-US" dirty="0" smtClean="0">
                <a:hlinkClick r:id="rId5"/>
              </a:rPr>
              <a:t>Pjlightf@oge.gov</a:t>
            </a:r>
            <a:endParaRPr lang="en-US" dirty="0"/>
          </a:p>
          <a:p>
            <a:r>
              <a:rPr lang="en-US" dirty="0" smtClean="0"/>
              <a:t>202-482-9271</a:t>
            </a:r>
            <a:endParaRPr lang="en-US" dirty="0"/>
          </a:p>
          <a:p>
            <a:endParaRPr lang="en-US" dirty="0"/>
          </a:p>
          <a:p>
            <a:endParaRPr lang="en-US" dirty="0"/>
          </a:p>
        </p:txBody>
      </p:sp>
    </p:spTree>
    <p:extLst>
      <p:ext uri="{BB962C8B-B14F-4D97-AF65-F5344CB8AC3E}">
        <p14:creationId xmlns:p14="http://schemas.microsoft.com/office/powerpoint/2010/main" val="93616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26756"/>
            <a:ext cx="7520940" cy="3579849"/>
          </a:xfrm>
        </p:spPr>
        <p:txBody>
          <a:bodyPr>
            <a:normAutofit fontScale="92500" lnSpcReduction="20000"/>
          </a:bodyPr>
          <a:lstStyle/>
          <a:p>
            <a:pPr marL="0"/>
            <a:r>
              <a:rPr lang="en-US" b="0" dirty="0" smtClean="0"/>
              <a:t>“Three </a:t>
            </a:r>
            <a:r>
              <a:rPr lang="en-US" b="0" dirty="0"/>
              <a:t>basic concerns underlie this rule prohibiting two payrolls and </a:t>
            </a:r>
            <a:r>
              <a:rPr lang="en-US" b="0" dirty="0" smtClean="0"/>
              <a:t>two paymasters </a:t>
            </a:r>
            <a:r>
              <a:rPr lang="en-US" b="0" dirty="0"/>
              <a:t>for the same employee on the same job.  </a:t>
            </a:r>
            <a:endParaRPr lang="en-US" b="0" dirty="0" smtClean="0"/>
          </a:p>
          <a:p>
            <a:pPr marL="0"/>
            <a:r>
              <a:rPr lang="en-US" b="1" dirty="0" smtClean="0"/>
              <a:t>First</a:t>
            </a:r>
            <a:r>
              <a:rPr lang="en-US" b="0" dirty="0"/>
              <a:t>, the outside </a:t>
            </a:r>
            <a:r>
              <a:rPr lang="en-US" b="0" dirty="0" err="1"/>
              <a:t>payor</a:t>
            </a:r>
            <a:r>
              <a:rPr lang="en-US" b="0" dirty="0"/>
              <a:t> has a hold on the employee deriving from his ability to cut off one of the employee’s economic lifelines.  </a:t>
            </a:r>
            <a:endParaRPr lang="en-US" b="0" dirty="0" smtClean="0"/>
          </a:p>
          <a:p>
            <a:pPr marL="0"/>
            <a:r>
              <a:rPr lang="en-US" b="1" dirty="0" smtClean="0"/>
              <a:t>Second</a:t>
            </a:r>
            <a:r>
              <a:rPr lang="en-US" b="0" dirty="0"/>
              <a:t>, the employee may tend to favor his outside </a:t>
            </a:r>
            <a:r>
              <a:rPr lang="en-US" b="0" dirty="0" err="1"/>
              <a:t>payor</a:t>
            </a:r>
            <a:r>
              <a:rPr lang="en-US" b="0" dirty="0"/>
              <a:t> even though no direct pressure is put on him to do so.  </a:t>
            </a:r>
          </a:p>
          <a:p>
            <a:pPr marL="0"/>
            <a:r>
              <a:rPr lang="en-US" b="0" dirty="0" smtClean="0"/>
              <a:t>And</a:t>
            </a:r>
            <a:r>
              <a:rPr lang="en-US" b="0" dirty="0"/>
              <a:t>, </a:t>
            </a:r>
            <a:r>
              <a:rPr lang="en-US" b="1" dirty="0"/>
              <a:t>third</a:t>
            </a:r>
            <a:r>
              <a:rPr lang="en-US" b="0" dirty="0"/>
              <a:t>, because of these real risks, the arrangement has a generally unwholesome appearance that breeds suspicion and bitterness among fellow employees and other observers</a:t>
            </a:r>
            <a:r>
              <a:rPr lang="en-US" b="0" dirty="0" smtClean="0"/>
              <a:t>.”</a:t>
            </a:r>
          </a:p>
          <a:p>
            <a:endParaRPr lang="en-US" dirty="0" smtClean="0"/>
          </a:p>
          <a:p>
            <a:r>
              <a:rPr lang="en-US" dirty="0" err="1" smtClean="0">
                <a:solidFill>
                  <a:schemeClr val="bg1">
                    <a:lumMod val="50000"/>
                  </a:schemeClr>
                </a:solidFill>
              </a:rPr>
              <a:t>Ass’n</a:t>
            </a:r>
            <a:r>
              <a:rPr lang="en-US" dirty="0" smtClean="0">
                <a:solidFill>
                  <a:schemeClr val="bg1">
                    <a:lumMod val="50000"/>
                  </a:schemeClr>
                </a:solidFill>
              </a:rPr>
              <a:t> </a:t>
            </a:r>
            <a:r>
              <a:rPr lang="en-US" dirty="0">
                <a:solidFill>
                  <a:schemeClr val="bg1">
                    <a:lumMod val="50000"/>
                  </a:schemeClr>
                </a:solidFill>
              </a:rPr>
              <a:t>of the Bar of the City of </a:t>
            </a:r>
            <a:r>
              <a:rPr lang="en-US" dirty="0" smtClean="0">
                <a:solidFill>
                  <a:schemeClr val="bg1">
                    <a:lumMod val="50000"/>
                  </a:schemeClr>
                </a:solidFill>
              </a:rPr>
              <a:t>N.Y., </a:t>
            </a:r>
            <a:r>
              <a:rPr lang="en-US" dirty="0">
                <a:solidFill>
                  <a:schemeClr val="bg1">
                    <a:lumMod val="50000"/>
                  </a:schemeClr>
                </a:solidFill>
              </a:rPr>
              <a:t>Conflict of Interest and Federal Service 211 (1960</a:t>
            </a:r>
            <a:r>
              <a:rPr lang="en-US" dirty="0" smtClean="0">
                <a:solidFill>
                  <a:schemeClr val="bg1">
                    <a:lumMod val="50000"/>
                  </a:schemeClr>
                </a:solidFill>
              </a:rPr>
              <a:t>)</a:t>
            </a:r>
            <a:endParaRPr lang="en-US" dirty="0">
              <a:solidFill>
                <a:schemeClr val="bg1">
                  <a:lumMod val="50000"/>
                </a:schemeClr>
              </a:solidFill>
            </a:endParaRPr>
          </a:p>
          <a:p>
            <a:endParaRPr lang="en-US" b="0" dirty="0"/>
          </a:p>
          <a:p>
            <a:endParaRPr lang="en-US" dirty="0"/>
          </a:p>
        </p:txBody>
      </p:sp>
    </p:spTree>
    <p:extLst>
      <p:ext uri="{BB962C8B-B14F-4D97-AF65-F5344CB8AC3E}">
        <p14:creationId xmlns:p14="http://schemas.microsoft.com/office/powerpoint/2010/main" val="325024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History</a:t>
            </a:r>
            <a:endParaRPr lang="en-US" dirty="0"/>
          </a:p>
        </p:txBody>
      </p:sp>
      <p:cxnSp>
        <p:nvCxnSpPr>
          <p:cNvPr id="7" name="Straight Connector 6"/>
          <p:cNvCxnSpPr/>
          <p:nvPr/>
        </p:nvCxnSpPr>
        <p:spPr>
          <a:xfrm>
            <a:off x="822960" y="2364401"/>
            <a:ext cx="7520940" cy="0"/>
          </a:xfrm>
          <a:prstGeom prst="line">
            <a:avLst/>
          </a:prstGeom>
        </p:spPr>
        <p:style>
          <a:lnRef idx="3">
            <a:schemeClr val="dk1"/>
          </a:lnRef>
          <a:fillRef idx="0">
            <a:schemeClr val="dk1"/>
          </a:fillRef>
          <a:effectRef idx="2">
            <a:schemeClr val="dk1"/>
          </a:effectRef>
          <a:fontRef idx="minor">
            <a:schemeClr val="tx1"/>
          </a:fontRef>
        </p:style>
      </p:cxnSp>
      <p:sp>
        <p:nvSpPr>
          <p:cNvPr id="8" name="Rectangle 7"/>
          <p:cNvSpPr/>
          <p:nvPr/>
        </p:nvSpPr>
        <p:spPr>
          <a:xfrm>
            <a:off x="152400" y="2850578"/>
            <a:ext cx="2667000" cy="23455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sz="1500" b="1" u="sng" dirty="0" smtClean="0">
                <a:solidFill>
                  <a:srgbClr val="FFFFFF"/>
                </a:solidFill>
                <a:sym typeface="Wingdings" panose="05000000000000000000" pitchFamily="2" charset="2"/>
              </a:rPr>
              <a:t>5 U.S.C. </a:t>
            </a:r>
            <a:r>
              <a:rPr lang="en-US" sz="1500" b="1" u="sng" dirty="0" smtClean="0">
                <a:solidFill>
                  <a:srgbClr val="FFFFFF"/>
                </a:solidFill>
              </a:rPr>
              <a:t>§ </a:t>
            </a:r>
            <a:r>
              <a:rPr lang="en-US" sz="1500" b="1" u="sng" dirty="0" smtClean="0">
                <a:solidFill>
                  <a:srgbClr val="FFFFFF"/>
                </a:solidFill>
                <a:sym typeface="Wingdings" panose="05000000000000000000" pitchFamily="2" charset="2"/>
              </a:rPr>
              <a:t>66</a:t>
            </a:r>
            <a:endParaRPr lang="en-US" sz="1500" dirty="0" smtClean="0">
              <a:solidFill>
                <a:srgbClr val="FFFFFF"/>
              </a:solidFill>
              <a:sym typeface="Wingdings" panose="05000000000000000000" pitchFamily="2" charset="2"/>
            </a:endParaRPr>
          </a:p>
          <a:p>
            <a:pPr defTabSz="914400"/>
            <a:endParaRPr lang="en-US" sz="1500" dirty="0" smtClean="0">
              <a:solidFill>
                <a:srgbClr val="FFFFFF"/>
              </a:solidFill>
              <a:sym typeface="Wingdings" panose="05000000000000000000" pitchFamily="2" charset="2"/>
            </a:endParaRPr>
          </a:p>
          <a:p>
            <a:pPr defTabSz="914400"/>
            <a:r>
              <a:rPr lang="en-US" sz="1500" dirty="0" smtClean="0">
                <a:solidFill>
                  <a:srgbClr val="FFFFFF"/>
                </a:solidFill>
                <a:sym typeface="Wingdings" panose="05000000000000000000" pitchFamily="2" charset="2"/>
              </a:rPr>
              <a:t>Prohibits “Government official or employee” from receiving “any salary in connection with his services as such an official or employee from any source other than the Government of the United States”</a:t>
            </a:r>
            <a:endParaRPr lang="en-US" sz="1500" dirty="0">
              <a:solidFill>
                <a:srgbClr val="FFFFFF"/>
              </a:solidFill>
            </a:endParaRPr>
          </a:p>
        </p:txBody>
      </p:sp>
      <p:cxnSp>
        <p:nvCxnSpPr>
          <p:cNvPr id="11" name="Straight Connector 10"/>
          <p:cNvCxnSpPr/>
          <p:nvPr/>
        </p:nvCxnSpPr>
        <p:spPr>
          <a:xfrm>
            <a:off x="822960" y="2230903"/>
            <a:ext cx="0" cy="277091"/>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4724400" y="2230903"/>
            <a:ext cx="0" cy="277091"/>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8349442" y="2225856"/>
            <a:ext cx="0" cy="277091"/>
          </a:xfrm>
          <a:prstGeom prst="line">
            <a:avLst/>
          </a:prstGeom>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474146" y="1841240"/>
            <a:ext cx="697627" cy="369332"/>
          </a:xfrm>
          <a:prstGeom prst="rect">
            <a:avLst/>
          </a:prstGeom>
          <a:noFill/>
        </p:spPr>
        <p:txBody>
          <a:bodyPr wrap="none" rtlCol="0">
            <a:spAutoFit/>
          </a:bodyPr>
          <a:lstStyle/>
          <a:p>
            <a:pPr defTabSz="914400"/>
            <a:r>
              <a:rPr lang="en-US" dirty="0" smtClean="0">
                <a:solidFill>
                  <a:srgbClr val="000000"/>
                </a:solidFill>
              </a:rPr>
              <a:t>1917</a:t>
            </a:r>
            <a:endParaRPr lang="en-US" dirty="0">
              <a:solidFill>
                <a:srgbClr val="000000"/>
              </a:solidFill>
            </a:endParaRPr>
          </a:p>
        </p:txBody>
      </p:sp>
      <p:sp>
        <p:nvSpPr>
          <p:cNvPr id="15" name="TextBox 14"/>
          <p:cNvSpPr txBox="1"/>
          <p:nvPr/>
        </p:nvSpPr>
        <p:spPr>
          <a:xfrm>
            <a:off x="4343653" y="1841240"/>
            <a:ext cx="761747" cy="369332"/>
          </a:xfrm>
          <a:prstGeom prst="rect">
            <a:avLst/>
          </a:prstGeom>
          <a:noFill/>
        </p:spPr>
        <p:txBody>
          <a:bodyPr wrap="none" rtlCol="0">
            <a:spAutoFit/>
          </a:bodyPr>
          <a:lstStyle/>
          <a:p>
            <a:pPr defTabSz="914400"/>
            <a:r>
              <a:rPr lang="en-US" dirty="0" smtClean="0">
                <a:solidFill>
                  <a:srgbClr val="000000"/>
                </a:solidFill>
              </a:rPr>
              <a:t>1948 </a:t>
            </a:r>
            <a:endParaRPr lang="en-US" dirty="0">
              <a:solidFill>
                <a:srgbClr val="000000"/>
              </a:solidFill>
            </a:endParaRPr>
          </a:p>
        </p:txBody>
      </p:sp>
      <p:sp>
        <p:nvSpPr>
          <p:cNvPr id="16" name="TextBox 15"/>
          <p:cNvSpPr txBox="1"/>
          <p:nvPr/>
        </p:nvSpPr>
        <p:spPr>
          <a:xfrm>
            <a:off x="8000628" y="1841240"/>
            <a:ext cx="697627" cy="369332"/>
          </a:xfrm>
          <a:prstGeom prst="rect">
            <a:avLst/>
          </a:prstGeom>
          <a:noFill/>
        </p:spPr>
        <p:txBody>
          <a:bodyPr wrap="none" rtlCol="0">
            <a:spAutoFit/>
          </a:bodyPr>
          <a:lstStyle/>
          <a:p>
            <a:pPr defTabSz="914400"/>
            <a:r>
              <a:rPr lang="en-US" dirty="0" smtClean="0">
                <a:solidFill>
                  <a:srgbClr val="000000"/>
                </a:solidFill>
              </a:rPr>
              <a:t>1962</a:t>
            </a:r>
            <a:endParaRPr lang="en-US" dirty="0">
              <a:solidFill>
                <a:srgbClr val="000000"/>
              </a:solidFill>
            </a:endParaRPr>
          </a:p>
        </p:txBody>
      </p:sp>
      <p:sp>
        <p:nvSpPr>
          <p:cNvPr id="18" name="Rectangle 17"/>
          <p:cNvSpPr/>
          <p:nvPr/>
        </p:nvSpPr>
        <p:spPr>
          <a:xfrm>
            <a:off x="3581400" y="2850578"/>
            <a:ext cx="2286000" cy="18640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sz="1500" b="1" u="sng" dirty="0" smtClean="0">
                <a:solidFill>
                  <a:srgbClr val="FFFFFF"/>
                </a:solidFill>
                <a:sym typeface="Wingdings" panose="05000000000000000000" pitchFamily="2" charset="2"/>
              </a:rPr>
              <a:t>18 U.S.C. </a:t>
            </a:r>
            <a:r>
              <a:rPr lang="en-US" sz="1500" b="1" u="sng" dirty="0">
                <a:solidFill>
                  <a:srgbClr val="FFFFFF"/>
                </a:solidFill>
              </a:rPr>
              <a:t>§ </a:t>
            </a:r>
            <a:r>
              <a:rPr lang="en-US" sz="1500" b="1" u="sng" dirty="0" smtClean="0">
                <a:solidFill>
                  <a:srgbClr val="FFFFFF"/>
                </a:solidFill>
                <a:sym typeface="Wingdings" panose="05000000000000000000" pitchFamily="2" charset="2"/>
              </a:rPr>
              <a:t>1914</a:t>
            </a:r>
            <a:endParaRPr lang="en-US" sz="1500" dirty="0" smtClean="0">
              <a:solidFill>
                <a:srgbClr val="FFFFFF"/>
              </a:solidFill>
              <a:sym typeface="Wingdings" panose="05000000000000000000" pitchFamily="2" charset="2"/>
            </a:endParaRPr>
          </a:p>
          <a:p>
            <a:pPr defTabSz="914400"/>
            <a:endParaRPr lang="en-US" sz="1500" dirty="0">
              <a:solidFill>
                <a:srgbClr val="FFFFFF"/>
              </a:solidFill>
              <a:sym typeface="Wingdings" panose="05000000000000000000" pitchFamily="2" charset="2"/>
            </a:endParaRPr>
          </a:p>
          <a:p>
            <a:pPr defTabSz="914400"/>
            <a:r>
              <a:rPr lang="en-US" sz="1500" dirty="0" smtClean="0">
                <a:solidFill>
                  <a:srgbClr val="FFFFFF"/>
                </a:solidFill>
                <a:sym typeface="Wingdings" panose="05000000000000000000" pitchFamily="2" charset="2"/>
              </a:rPr>
              <a:t>Criminal code consolidated and revised in Title 18, with minor amendments made to the statute</a:t>
            </a:r>
            <a:endParaRPr lang="en-US" sz="1500" dirty="0">
              <a:solidFill>
                <a:srgbClr val="FFFFFF"/>
              </a:solidFill>
              <a:sym typeface="Wingdings" panose="05000000000000000000" pitchFamily="2" charset="2"/>
            </a:endParaRPr>
          </a:p>
          <a:p>
            <a:pPr defTabSz="914400"/>
            <a:endParaRPr lang="en-US" sz="1500" dirty="0">
              <a:solidFill>
                <a:srgbClr val="FFFFFF"/>
              </a:solidFill>
            </a:endParaRPr>
          </a:p>
        </p:txBody>
      </p:sp>
      <p:sp>
        <p:nvSpPr>
          <p:cNvPr id="19" name="Rectangle 18"/>
          <p:cNvSpPr/>
          <p:nvPr/>
        </p:nvSpPr>
        <p:spPr>
          <a:xfrm>
            <a:off x="6553200" y="2850578"/>
            <a:ext cx="2438400" cy="28535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sz="1500" b="1" u="sng" dirty="0" smtClean="0">
                <a:solidFill>
                  <a:srgbClr val="FFFFFF"/>
                </a:solidFill>
                <a:sym typeface="Wingdings" panose="05000000000000000000" pitchFamily="2" charset="2"/>
              </a:rPr>
              <a:t>18 U.S.C. </a:t>
            </a:r>
            <a:r>
              <a:rPr lang="en-US" sz="1500" b="1" u="sng" dirty="0">
                <a:solidFill>
                  <a:srgbClr val="FFFFFF"/>
                </a:solidFill>
              </a:rPr>
              <a:t>§ </a:t>
            </a:r>
            <a:r>
              <a:rPr lang="en-US" sz="1500" b="1" u="sng" dirty="0" smtClean="0">
                <a:solidFill>
                  <a:srgbClr val="FFFFFF"/>
                </a:solidFill>
                <a:sym typeface="Wingdings" panose="05000000000000000000" pitchFamily="2" charset="2"/>
              </a:rPr>
              <a:t>209</a:t>
            </a:r>
            <a:r>
              <a:rPr lang="en-US" sz="1500" dirty="0" smtClean="0">
                <a:solidFill>
                  <a:srgbClr val="FFFFFF"/>
                </a:solidFill>
                <a:sym typeface="Wingdings" panose="05000000000000000000" pitchFamily="2" charset="2"/>
              </a:rPr>
              <a:t> </a:t>
            </a:r>
          </a:p>
          <a:p>
            <a:pPr defTabSz="914400"/>
            <a:endParaRPr lang="en-US" sz="1500" dirty="0">
              <a:solidFill>
                <a:srgbClr val="FFFFFF"/>
              </a:solidFill>
              <a:sym typeface="Wingdings" panose="05000000000000000000" pitchFamily="2" charset="2"/>
            </a:endParaRPr>
          </a:p>
          <a:p>
            <a:pPr defTabSz="914400"/>
            <a:r>
              <a:rPr lang="en-US" sz="1500" dirty="0" smtClean="0">
                <a:solidFill>
                  <a:srgbClr val="FFFFFF"/>
                </a:solidFill>
                <a:sym typeface="Wingdings" panose="05000000000000000000" pitchFamily="2" charset="2"/>
              </a:rPr>
              <a:t>Replaces </a:t>
            </a:r>
            <a:r>
              <a:rPr lang="en-US" sz="1500" dirty="0" smtClean="0">
                <a:solidFill>
                  <a:srgbClr val="FFFFFF"/>
                </a:solidFill>
              </a:rPr>
              <a:t>§ 1914 as part of Title 18 reorganization and passage of our current criminal conflicts of interest laws at 18 U.S.C. §§ 201–209.</a:t>
            </a:r>
          </a:p>
          <a:p>
            <a:pPr defTabSz="914400"/>
            <a:endParaRPr lang="en-US" sz="1500" dirty="0">
              <a:solidFill>
                <a:srgbClr val="FFFFFF"/>
              </a:solidFill>
            </a:endParaRPr>
          </a:p>
          <a:p>
            <a:pPr defTabSz="914400"/>
            <a:r>
              <a:rPr lang="en-US" sz="1500" dirty="0" smtClean="0">
                <a:solidFill>
                  <a:srgbClr val="FFFFFF"/>
                </a:solidFill>
              </a:rPr>
              <a:t>“In connection with” </a:t>
            </a:r>
            <a:r>
              <a:rPr lang="en-US" sz="1500" dirty="0" smtClean="0">
                <a:solidFill>
                  <a:srgbClr val="FFFFFF"/>
                </a:solidFill>
                <a:sym typeface="Wingdings" panose="05000000000000000000" pitchFamily="2" charset="2"/>
              </a:rPr>
              <a:t> “as compensation for”</a:t>
            </a:r>
          </a:p>
          <a:p>
            <a:pPr defTabSz="914400"/>
            <a:endParaRPr lang="en-US" sz="1500" dirty="0" smtClean="0">
              <a:solidFill>
                <a:srgbClr val="FFFFFF"/>
              </a:solidFill>
            </a:endParaRPr>
          </a:p>
        </p:txBody>
      </p:sp>
    </p:spTree>
    <p:extLst>
      <p:ext uri="{BB962C8B-B14F-4D97-AF65-F5344CB8AC3E}">
        <p14:creationId xmlns:p14="http://schemas.microsoft.com/office/powerpoint/2010/main" val="127223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Prohibition</a:t>
            </a:r>
            <a:endParaRPr lang="en-US" dirty="0"/>
          </a:p>
        </p:txBody>
      </p:sp>
      <p:sp>
        <p:nvSpPr>
          <p:cNvPr id="3" name="Content Placeholder 2"/>
          <p:cNvSpPr>
            <a:spLocks noGrp="1"/>
          </p:cNvSpPr>
          <p:nvPr>
            <p:ph idx="1"/>
          </p:nvPr>
        </p:nvSpPr>
        <p:spPr>
          <a:xfrm>
            <a:off x="1151346" y="1898898"/>
            <a:ext cx="7520940" cy="3579849"/>
          </a:xfrm>
        </p:spPr>
        <p:txBody>
          <a:bodyPr>
            <a:normAutofit fontScale="92500" lnSpcReduction="10000"/>
          </a:bodyPr>
          <a:lstStyle/>
          <a:p>
            <a:r>
              <a:rPr lang="en-US" dirty="0" smtClean="0"/>
              <a:t>Whoever receives any salary, or any contribution to or supplementation of salary, as compensation for his services as an officer or employee of the executive branch of the United States Government . . . from any source other than the Government of the United States . . . ; or</a:t>
            </a:r>
          </a:p>
          <a:p>
            <a:r>
              <a:rPr lang="en-US" dirty="0" smtClean="0"/>
              <a:t>Whoever, whether an individual, partnership, association, corporation, or other organization pays, makes any contribution to, or in any way supplements the salary of any such officer or employee under circumstances which would make its receipt a violation of this subsection—</a:t>
            </a:r>
          </a:p>
          <a:p>
            <a:r>
              <a:rPr lang="en-US" dirty="0" smtClean="0"/>
              <a:t>Shall be subject to the penalties set forth in section 216 of this title.</a:t>
            </a:r>
          </a:p>
          <a:p>
            <a:r>
              <a:rPr lang="en-US" dirty="0"/>
              <a:t>	</a:t>
            </a:r>
          </a:p>
          <a:p>
            <a:r>
              <a:rPr lang="en-US" dirty="0" smtClean="0"/>
              <a:t>	</a:t>
            </a:r>
            <a:r>
              <a:rPr lang="en-US" dirty="0" smtClean="0">
                <a:solidFill>
                  <a:schemeClr val="bg1">
                    <a:lumMod val="50000"/>
                  </a:schemeClr>
                </a:solidFill>
              </a:rPr>
              <a:t>18 </a:t>
            </a:r>
            <a:r>
              <a:rPr lang="en-US" dirty="0">
                <a:solidFill>
                  <a:schemeClr val="bg1">
                    <a:lumMod val="50000"/>
                  </a:schemeClr>
                </a:solidFill>
              </a:rPr>
              <a:t>U.S.C. § 209(a)</a:t>
            </a:r>
          </a:p>
        </p:txBody>
      </p:sp>
      <p:sp>
        <p:nvSpPr>
          <p:cNvPr id="4" name="Rectangle 3"/>
          <p:cNvSpPr/>
          <p:nvPr/>
        </p:nvSpPr>
        <p:spPr>
          <a:xfrm>
            <a:off x="21774" y="2133588"/>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srgbClr val="FFFFFF"/>
                </a:solidFill>
              </a:rPr>
              <a:t>Payee</a:t>
            </a:r>
            <a:endParaRPr lang="en-US" dirty="0">
              <a:solidFill>
                <a:srgbClr val="FFFFFF"/>
              </a:solidFill>
            </a:endParaRPr>
          </a:p>
        </p:txBody>
      </p:sp>
      <p:sp>
        <p:nvSpPr>
          <p:cNvPr id="5" name="Rectangle 4"/>
          <p:cNvSpPr/>
          <p:nvPr/>
        </p:nvSpPr>
        <p:spPr>
          <a:xfrm>
            <a:off x="36288" y="3258444"/>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err="1" smtClean="0">
                <a:solidFill>
                  <a:srgbClr val="FFFFFF"/>
                </a:solidFill>
              </a:rPr>
              <a:t>Payor</a:t>
            </a:r>
            <a:endParaRPr lang="en-US" dirty="0">
              <a:solidFill>
                <a:srgbClr val="FFFFFF"/>
              </a:solidFill>
            </a:endParaRPr>
          </a:p>
        </p:txBody>
      </p:sp>
    </p:spTree>
    <p:extLst>
      <p:ext uri="{BB962C8B-B14F-4D97-AF65-F5344CB8AC3E}">
        <p14:creationId xmlns:p14="http://schemas.microsoft.com/office/powerpoint/2010/main" val="363023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a:t>
            </a:r>
            <a:endParaRPr lang="en-US" dirty="0"/>
          </a:p>
        </p:txBody>
      </p:sp>
      <p:sp>
        <p:nvSpPr>
          <p:cNvPr id="3" name="Content Placeholder 2"/>
          <p:cNvSpPr>
            <a:spLocks noGrp="1"/>
          </p:cNvSpPr>
          <p:nvPr>
            <p:ph idx="1"/>
          </p:nvPr>
        </p:nvSpPr>
        <p:spPr/>
        <p:txBody>
          <a:bodyPr/>
          <a:lstStyle/>
          <a:p>
            <a:pPr marL="0" indent="0"/>
            <a:endParaRPr lang="en-US" dirty="0" smtClean="0"/>
          </a:p>
          <a:p>
            <a:pPr marL="0" indent="0"/>
            <a:r>
              <a:rPr lang="en-US" dirty="0" smtClean="0"/>
              <a:t>18 U.S.C. </a:t>
            </a:r>
            <a:r>
              <a:rPr lang="en-US" dirty="0"/>
              <a:t>§ </a:t>
            </a:r>
            <a:r>
              <a:rPr lang="en-US" dirty="0" smtClean="0"/>
              <a:t>209 prohibits:</a:t>
            </a:r>
          </a:p>
          <a:p>
            <a:pPr>
              <a:buAutoNum type="arabicParenBoth"/>
            </a:pPr>
            <a:r>
              <a:rPr lang="en-US" dirty="0" smtClean="0"/>
              <a:t> An officer or employee of the executive branch,</a:t>
            </a:r>
          </a:p>
          <a:p>
            <a:pPr>
              <a:buAutoNum type="arabicParenBoth"/>
            </a:pPr>
            <a:r>
              <a:rPr lang="en-US" dirty="0" smtClean="0"/>
              <a:t> from any source other than the United States,</a:t>
            </a:r>
          </a:p>
          <a:p>
            <a:pPr>
              <a:buFont typeface="Arial" pitchFamily="34" charset="0"/>
              <a:buAutoNum type="arabicParenBoth"/>
            </a:pPr>
            <a:r>
              <a:rPr lang="en-US" dirty="0" smtClean="0"/>
              <a:t> from receiving salary or any contribution to or supplementation of salary</a:t>
            </a:r>
            <a:endParaRPr lang="en-US" dirty="0"/>
          </a:p>
          <a:p>
            <a:pPr>
              <a:buFont typeface="Arial" pitchFamily="34" charset="0"/>
              <a:buAutoNum type="arabicParenBoth"/>
            </a:pPr>
            <a:r>
              <a:rPr lang="en-US" dirty="0" smtClean="0"/>
              <a:t> as compensation for services as an employee of the United States.</a:t>
            </a:r>
          </a:p>
          <a:p>
            <a:pPr marL="0" indent="0"/>
            <a:endParaRPr lang="en-US" dirty="0"/>
          </a:p>
        </p:txBody>
      </p:sp>
    </p:spTree>
    <p:extLst>
      <p:ext uri="{BB962C8B-B14F-4D97-AF65-F5344CB8AC3E}">
        <p14:creationId xmlns:p14="http://schemas.microsoft.com/office/powerpoint/2010/main" val="401120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5200" y="4038600"/>
            <a:ext cx="5212080" cy="1089427"/>
          </a:xfrm>
        </p:spPr>
        <p:txBody>
          <a:bodyPr/>
          <a:lstStyle/>
          <a:p>
            <a:pPr algn="ctr"/>
            <a:r>
              <a:rPr lang="en-US" sz="3600" dirty="0" smtClean="0">
                <a:solidFill>
                  <a:schemeClr val="tx1"/>
                </a:solidFill>
              </a:rPr>
              <a:t>Let’s break </a:t>
            </a:r>
            <a:r>
              <a:rPr lang="en-US" dirty="0">
                <a:solidFill>
                  <a:schemeClr val="tx1"/>
                </a:solidFill>
              </a:rPr>
              <a:t>i</a:t>
            </a:r>
            <a:r>
              <a:rPr lang="en-US" sz="3600" dirty="0" smtClean="0">
                <a:solidFill>
                  <a:schemeClr val="tx1"/>
                </a:solidFill>
              </a:rPr>
              <a:t>t down…</a:t>
            </a:r>
            <a:endParaRPr lang="en-US" sz="3600" dirty="0">
              <a:solidFill>
                <a:schemeClr val="tx1"/>
              </a:solidFill>
            </a:endParaRPr>
          </a:p>
        </p:txBody>
      </p:sp>
      <p:pic>
        <p:nvPicPr>
          <p:cNvPr id="1026" name="Picture 2" descr="C:\Users\pjlightf\AppData\Local\Microsoft\Windows\Temporary Internet Files\Content.IE5\IYRFX1HR\breakdance-145677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427" y="1523055"/>
            <a:ext cx="2382230" cy="271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190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An officer or employee of the executive branch</a:t>
            </a:r>
            <a:endParaRPr lang="en-US" dirty="0"/>
          </a:p>
        </p:txBody>
      </p:sp>
      <p:sp>
        <p:nvSpPr>
          <p:cNvPr id="3" name="Content Placeholder 2"/>
          <p:cNvSpPr>
            <a:spLocks noGrp="1"/>
          </p:cNvSpPr>
          <p:nvPr>
            <p:ph idx="1"/>
          </p:nvPr>
        </p:nvSpPr>
        <p:spPr>
          <a:xfrm>
            <a:off x="822960" y="1897728"/>
            <a:ext cx="7520940" cy="4111186"/>
          </a:xfrm>
        </p:spPr>
        <p:txBody>
          <a:bodyPr>
            <a:normAutofit/>
          </a:bodyPr>
          <a:lstStyle/>
          <a:p>
            <a:pPr>
              <a:buFont typeface="Arial" panose="020B0604020202020204" pitchFamily="34" charset="0"/>
              <a:buChar char="•"/>
            </a:pPr>
            <a:r>
              <a:rPr lang="en-US" dirty="0" smtClean="0"/>
              <a:t> Must be an employee at the time the payment is made</a:t>
            </a:r>
          </a:p>
          <a:p>
            <a:pPr lvl="2">
              <a:buFont typeface="Arial" panose="020B0604020202020204" pitchFamily="34" charset="0"/>
              <a:buChar char="•"/>
            </a:pPr>
            <a:r>
              <a:rPr lang="en-US" sz="1600" i="1" dirty="0" smtClean="0"/>
              <a:t>Crandon v. United States</a:t>
            </a:r>
            <a:r>
              <a:rPr lang="en-US" sz="1600" dirty="0" smtClean="0"/>
              <a:t>, 494 U.S. 152 (1990)</a:t>
            </a:r>
          </a:p>
          <a:p>
            <a:pPr lvl="2">
              <a:buFont typeface="Arial" panose="020B0604020202020204" pitchFamily="34" charset="0"/>
              <a:buChar char="•"/>
            </a:pPr>
            <a:r>
              <a:rPr lang="en-US" sz="1600" i="1" dirty="0" smtClean="0"/>
              <a:t>See </a:t>
            </a:r>
            <a:r>
              <a:rPr lang="en-US" sz="1600" dirty="0" smtClean="0"/>
              <a:t>OGE Informal Advisory Opinion 91 x 2 </a:t>
            </a:r>
            <a:endParaRPr lang="en-US" sz="1600" i="1" dirty="0" smtClean="0"/>
          </a:p>
          <a:p>
            <a:pPr>
              <a:buFont typeface="Arial" panose="020B0604020202020204" pitchFamily="34" charset="0"/>
              <a:buChar char="•"/>
            </a:pPr>
            <a:r>
              <a:rPr lang="en-US" dirty="0" smtClean="0"/>
              <a:t> Includes Government-owned corporations</a:t>
            </a:r>
          </a:p>
          <a:p>
            <a:pPr lvl="2">
              <a:buFont typeface="Arial" panose="020B0604020202020204" pitchFamily="34" charset="0"/>
              <a:buChar char="•"/>
            </a:pPr>
            <a:r>
              <a:rPr lang="en-US" sz="1600" i="1" dirty="0" smtClean="0"/>
              <a:t>United States v. Morse</a:t>
            </a:r>
            <a:r>
              <a:rPr lang="en-US" sz="1600" dirty="0" smtClean="0"/>
              <a:t>, 292 F. 273 (S.D.N.Y. 1922)</a:t>
            </a:r>
          </a:p>
          <a:p>
            <a:pPr>
              <a:buFont typeface="Arial" panose="020B0604020202020204" pitchFamily="34" charset="0"/>
              <a:buChar char="•"/>
            </a:pPr>
            <a:r>
              <a:rPr lang="en-US" dirty="0" smtClean="0"/>
              <a:t> What about appointees who have not begun service?</a:t>
            </a:r>
          </a:p>
          <a:p>
            <a:pPr lvl="2">
              <a:buFont typeface="Arial" panose="020B0604020202020204" pitchFamily="34" charset="0"/>
              <a:buChar char="•"/>
            </a:pPr>
            <a:r>
              <a:rPr lang="en-US" sz="1600" dirty="0" smtClean="0"/>
              <a:t>26 Op. O.L.C. 32 (2002)</a:t>
            </a:r>
          </a:p>
          <a:p>
            <a:pPr lvl="3">
              <a:buFont typeface="Arial" panose="020B0604020202020204" pitchFamily="34" charset="0"/>
              <a:buChar char="•"/>
            </a:pPr>
            <a:r>
              <a:rPr lang="en-US" sz="1600" dirty="0" smtClean="0"/>
              <a:t>Conflicts of interest rules apply when the appointee begins the duties of his or her office, which is the same determination as the time when the official begins to accrue his or her salary.  </a:t>
            </a:r>
          </a:p>
          <a:p>
            <a:pPr lvl="3">
              <a:buFont typeface="Arial" panose="020B0604020202020204" pitchFamily="34" charset="0"/>
              <a:buChar char="•"/>
            </a:pPr>
            <a:r>
              <a:rPr lang="en-US" sz="1600" dirty="0" smtClean="0"/>
              <a:t>Based on the definitions of “officer” and “employee” in Title 5 of the United States Code.  </a:t>
            </a:r>
          </a:p>
          <a:p>
            <a:pPr lvl="2">
              <a:buFont typeface="Arial" panose="020B0604020202020204" pitchFamily="34" charset="0"/>
              <a:buChar char="•"/>
            </a:pPr>
            <a:r>
              <a:rPr lang="en-US" sz="1600" dirty="0" smtClean="0"/>
              <a:t>OGE Informal Advisory Opinion 02 x 3</a:t>
            </a:r>
          </a:p>
          <a:p>
            <a:pPr lvl="2">
              <a:buFont typeface="Arial" panose="020B0604020202020204" pitchFamily="34" charset="0"/>
              <a:buChar char="•"/>
            </a:pPr>
            <a:endParaRPr lang="en-US" dirty="0" smtClean="0"/>
          </a:p>
        </p:txBody>
      </p:sp>
    </p:spTree>
    <p:extLst>
      <p:ext uri="{BB962C8B-B14F-4D97-AF65-F5344CB8AC3E}">
        <p14:creationId xmlns:p14="http://schemas.microsoft.com/office/powerpoint/2010/main" val="111562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3482</TotalTime>
  <Words>10348</Words>
  <Application>Microsoft Office PowerPoint</Application>
  <PresentationFormat>On-screen Show (4:3)</PresentationFormat>
  <Paragraphs>704</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Retrospect</vt:lpstr>
      <vt:lpstr>PowerPoint Presentation</vt:lpstr>
      <vt:lpstr>18 U.S.C. § 209</vt:lpstr>
      <vt:lpstr>Purposes</vt:lpstr>
      <vt:lpstr>PowerPoint Presentation</vt:lpstr>
      <vt:lpstr>Legislative History</vt:lpstr>
      <vt:lpstr>Prohibition</vt:lpstr>
      <vt:lpstr>Elements:</vt:lpstr>
      <vt:lpstr>Let’s break it down…</vt:lpstr>
      <vt:lpstr>(1) An officer or employee of the executive branch</vt:lpstr>
      <vt:lpstr>(2) From any source other than the United States </vt:lpstr>
      <vt:lpstr>(3) From receiving salary or any contribution to or supplementation of salary</vt:lpstr>
      <vt:lpstr>(4) As compensation for services as an employee of the United States</vt:lpstr>
      <vt:lpstr>Determining Intent</vt:lpstr>
      <vt:lpstr>Determining Intent</vt:lpstr>
      <vt:lpstr>Determining Intent</vt:lpstr>
      <vt:lpstr>Key Concerns</vt:lpstr>
      <vt:lpstr>Exceptions</vt:lpstr>
      <vt:lpstr>How is Salary Supplementation different than Bribery or Illegal Gratuities?</vt:lpstr>
      <vt:lpstr>Guidance</vt:lpstr>
      <vt:lpstr>QUESTIONS?</vt:lpstr>
      <vt:lpstr>5 C.F.R. § 2635.503</vt:lpstr>
      <vt:lpstr>Purpose</vt:lpstr>
      <vt:lpstr>Regulatory History</vt:lpstr>
      <vt:lpstr>Elements:  Who is covered by 2635.503?</vt:lpstr>
      <vt:lpstr>Elements Con’t:  “Established” Program</vt:lpstr>
      <vt:lpstr>Prohibition:  What is the Coverage?</vt:lpstr>
      <vt:lpstr>Exception– Agency Determination   </vt:lpstr>
      <vt:lpstr>QUESTIONS?</vt:lpstr>
      <vt:lpstr>Time for Some Hypotheticals…</vt:lpstr>
      <vt:lpstr>Time for Some Hypotheticals…</vt:lpstr>
      <vt:lpstr>Elements:  Who is covered by 2635.503?</vt:lpstr>
      <vt:lpstr>Determining Intent</vt:lpstr>
      <vt:lpstr>Time for Some Hypotheticals…</vt:lpstr>
      <vt:lpstr>Time for Some Hypotheticals…</vt:lpstr>
      <vt:lpstr>Time for Some Hypotheticals…</vt:lpstr>
      <vt:lpstr>Time for Some Hypotheticals…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Fenix</dc:creator>
  <cp:lastModifiedBy>Patrick J. Lightfoot</cp:lastModifiedBy>
  <cp:revision>67</cp:revision>
  <cp:lastPrinted>2016-02-26T16:53:17Z</cp:lastPrinted>
  <dcterms:created xsi:type="dcterms:W3CDTF">2016-02-01T15:07:14Z</dcterms:created>
  <dcterms:modified xsi:type="dcterms:W3CDTF">2016-03-03T18:23:16Z</dcterms:modified>
</cp:coreProperties>
</file>